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Default Extension="fntdata" ContentType="application/x-fontdata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18288000" cy="10287000"/>
  <p:notesSz cx="6858000" cy="9144000"/>
  <p:embeddedFontLst>
    <p:embeddedFont>
      <p:font typeface="Antonio Bold" charset="0"/>
      <p:regular r:id="rId44"/>
    </p:embeddedFont>
    <p:embeddedFont>
      <p:font typeface="Open Sans" charset="0"/>
      <p:regular r:id="rId45"/>
    </p:embeddedFont>
    <p:embeddedFont>
      <p:font typeface="Open Sans Bold" charset="0"/>
      <p:regular r:id="rId46"/>
    </p:embeddedFont>
    <p:embeddedFont>
      <p:font typeface="Calibri" pitchFamily="34" charset="0"/>
      <p:regular r:id="rId47"/>
      <p:bold r:id="rId48"/>
      <p:italic r:id="rId49"/>
      <p:boldItalic r:id="rId50"/>
    </p:embeddedFont>
    <p:embeddedFont>
      <p:font typeface="Antonio" charset="0"/>
      <p:regular r:id="rId51"/>
    </p:embeddedFont>
    <p:embeddedFont>
      <p:font typeface="Open Sans Bold Italics" charset="0"/>
      <p:regular r:id="rId52"/>
    </p:embeddedFont>
    <p:embeddedFont>
      <p:font typeface="DM Sans" charset="0"/>
      <p:regular r:id="rId53"/>
    </p:embeddedFont>
    <p:embeddedFont>
      <p:font typeface="DM Sans Bold" charset="0"/>
      <p:regular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-84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5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10" Type="http://schemas.openxmlformats.org/officeDocument/2006/relationships/image" Target="../media/image35.svg"/><Relationship Id="rId4" Type="http://schemas.openxmlformats.org/officeDocument/2006/relationships/image" Target="../media/image26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.png"/><Relationship Id="rId5" Type="http://schemas.openxmlformats.org/officeDocument/2006/relationships/image" Target="../media/image39.svg"/><Relationship Id="rId10" Type="http://schemas.openxmlformats.org/officeDocument/2006/relationships/image" Target="../media/image4.png"/><Relationship Id="rId4" Type="http://schemas.openxmlformats.org/officeDocument/2006/relationships/image" Target="../media/image30.png"/><Relationship Id="rId9" Type="http://schemas.openxmlformats.org/officeDocument/2006/relationships/image" Target="../media/image4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4.png"/><Relationship Id="rId7" Type="http://schemas.openxmlformats.org/officeDocument/2006/relationships/image" Target="../media/image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5.png"/><Relationship Id="rId4" Type="http://schemas.openxmlformats.org/officeDocument/2006/relationships/image" Target="../media/image4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51.svg"/><Relationship Id="rId10" Type="http://schemas.openxmlformats.org/officeDocument/2006/relationships/image" Target="../media/image2.png"/><Relationship Id="rId4" Type="http://schemas.openxmlformats.org/officeDocument/2006/relationships/image" Target="../media/image37.png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5" Type="http://schemas.openxmlformats.org/officeDocument/2006/relationships/image" Target="../media/image39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.png"/><Relationship Id="rId7" Type="http://schemas.openxmlformats.org/officeDocument/2006/relationships/image" Target="../media/image5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.png"/><Relationship Id="rId9" Type="http://schemas.openxmlformats.org/officeDocument/2006/relationships/image" Target="../media/image6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72.svg"/><Relationship Id="rId3" Type="http://schemas.openxmlformats.org/officeDocument/2006/relationships/image" Target="../media/image62.svg"/><Relationship Id="rId7" Type="http://schemas.openxmlformats.org/officeDocument/2006/relationships/image" Target="../media/image47.jpeg"/><Relationship Id="rId12" Type="http://schemas.openxmlformats.org/officeDocument/2006/relationships/image" Target="../media/image50.png"/><Relationship Id="rId2" Type="http://schemas.openxmlformats.org/officeDocument/2006/relationships/image" Target="../media/image43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11" Type="http://schemas.openxmlformats.org/officeDocument/2006/relationships/image" Target="../media/image70.svg"/><Relationship Id="rId5" Type="http://schemas.openxmlformats.org/officeDocument/2006/relationships/image" Target="../media/image45.jpeg"/><Relationship Id="rId15" Type="http://schemas.openxmlformats.org/officeDocument/2006/relationships/image" Target="../media/image3.png"/><Relationship Id="rId10" Type="http://schemas.openxmlformats.org/officeDocument/2006/relationships/image" Target="../media/image49.png"/><Relationship Id="rId4" Type="http://schemas.openxmlformats.org/officeDocument/2006/relationships/image" Target="../media/image44.jpeg"/><Relationship Id="rId9" Type="http://schemas.openxmlformats.org/officeDocument/2006/relationships/image" Target="../media/image68.svg"/><Relationship Id="rId1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3.png"/><Relationship Id="rId7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2.png"/><Relationship Id="rId9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58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3.png"/><Relationship Id="rId7" Type="http://schemas.openxmlformats.org/officeDocument/2006/relationships/image" Target="../media/image6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svg"/><Relationship Id="rId5" Type="http://schemas.openxmlformats.org/officeDocument/2006/relationships/image" Target="../media/image59.png"/><Relationship Id="rId10" Type="http://schemas.openxmlformats.org/officeDocument/2006/relationships/image" Target="../media/image87.svg"/><Relationship Id="rId4" Type="http://schemas.openxmlformats.org/officeDocument/2006/relationships/image" Target="../media/image2.png"/><Relationship Id="rId9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3.png"/><Relationship Id="rId7" Type="http://schemas.openxmlformats.org/officeDocument/2006/relationships/image" Target="../media/image63.png"/><Relationship Id="rId12" Type="http://schemas.openxmlformats.org/officeDocument/2006/relationships/image" Target="../media/image9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svg"/><Relationship Id="rId11" Type="http://schemas.openxmlformats.org/officeDocument/2006/relationships/image" Target="../media/image65.png"/><Relationship Id="rId5" Type="http://schemas.openxmlformats.org/officeDocument/2006/relationships/image" Target="../media/image62.png"/><Relationship Id="rId10" Type="http://schemas.openxmlformats.org/officeDocument/2006/relationships/image" Target="../media/image93.svg"/><Relationship Id="rId4" Type="http://schemas.openxmlformats.org/officeDocument/2006/relationships/image" Target="../media/image2.png"/><Relationship Id="rId9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svg"/><Relationship Id="rId3" Type="http://schemas.openxmlformats.org/officeDocument/2006/relationships/image" Target="../media/image97.svg"/><Relationship Id="rId7" Type="http://schemas.openxmlformats.org/officeDocument/2006/relationships/image" Target="../media/image6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2.png"/><Relationship Id="rId5" Type="http://schemas.openxmlformats.org/officeDocument/2006/relationships/image" Target="../media/image99.svg"/><Relationship Id="rId10" Type="http://schemas.openxmlformats.org/officeDocument/2006/relationships/image" Target="../media/image3.png"/><Relationship Id="rId4" Type="http://schemas.openxmlformats.org/officeDocument/2006/relationships/image" Target="../media/image67.png"/><Relationship Id="rId9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53.svg"/><Relationship Id="rId18" Type="http://schemas.openxmlformats.org/officeDocument/2006/relationships/image" Target="../media/image4.png"/><Relationship Id="rId3" Type="http://schemas.openxmlformats.org/officeDocument/2006/relationships/image" Target="../media/image104.svg"/><Relationship Id="rId7" Type="http://schemas.openxmlformats.org/officeDocument/2006/relationships/image" Target="../media/image73.png"/><Relationship Id="rId12" Type="http://schemas.openxmlformats.org/officeDocument/2006/relationships/image" Target="../media/image38.png"/><Relationship Id="rId17" Type="http://schemas.openxmlformats.org/officeDocument/2006/relationships/image" Target="../media/image116.svg"/><Relationship Id="rId2" Type="http://schemas.openxmlformats.org/officeDocument/2006/relationships/image" Target="../media/image70.png"/><Relationship Id="rId16" Type="http://schemas.openxmlformats.org/officeDocument/2006/relationships/image" Target="../media/image77.png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112.svg"/><Relationship Id="rId5" Type="http://schemas.openxmlformats.org/officeDocument/2006/relationships/image" Target="../media/image106.svg"/><Relationship Id="rId15" Type="http://schemas.openxmlformats.org/officeDocument/2006/relationships/image" Target="../media/image114.svg"/><Relationship Id="rId10" Type="http://schemas.openxmlformats.org/officeDocument/2006/relationships/image" Target="../media/image75.png"/><Relationship Id="rId19" Type="http://schemas.openxmlformats.org/officeDocument/2006/relationships/image" Target="../media/image3.png"/><Relationship Id="rId4" Type="http://schemas.openxmlformats.org/officeDocument/2006/relationships/image" Target="../media/image71.png"/><Relationship Id="rId9" Type="http://schemas.openxmlformats.org/officeDocument/2006/relationships/image" Target="../media/image110.svg"/><Relationship Id="rId1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svg"/><Relationship Id="rId3" Type="http://schemas.openxmlformats.org/officeDocument/2006/relationships/image" Target="../media/image110.svg"/><Relationship Id="rId7" Type="http://schemas.openxmlformats.org/officeDocument/2006/relationships/image" Target="../media/image84.png"/><Relationship Id="rId12" Type="http://schemas.openxmlformats.org/officeDocument/2006/relationships/image" Target="../media/image128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86.png"/><Relationship Id="rId5" Type="http://schemas.openxmlformats.org/officeDocument/2006/relationships/image" Target="../media/image3.png"/><Relationship Id="rId10" Type="http://schemas.openxmlformats.org/officeDocument/2006/relationships/image" Target="../media/image126.svg"/><Relationship Id="rId4" Type="http://schemas.openxmlformats.org/officeDocument/2006/relationships/image" Target="../media/image4.png"/><Relationship Id="rId9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svg"/><Relationship Id="rId5" Type="http://schemas.openxmlformats.org/officeDocument/2006/relationships/image" Target="../media/image87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93.jpeg"/><Relationship Id="rId7" Type="http://schemas.openxmlformats.org/officeDocument/2006/relationships/image" Target="../media/image4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Relationship Id="rId9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4.png"/><Relationship Id="rId7" Type="http://schemas.openxmlformats.org/officeDocument/2006/relationships/image" Target="../media/image102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48.svg"/><Relationship Id="rId7" Type="http://schemas.openxmlformats.org/officeDocument/2006/relationships/image" Target="../media/image2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0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.svg"/><Relationship Id="rId7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0.sv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2.svg"/><Relationship Id="rId3" Type="http://schemas.openxmlformats.org/officeDocument/2006/relationships/image" Target="../media/image13.png"/><Relationship Id="rId7" Type="http://schemas.openxmlformats.org/officeDocument/2006/relationships/image" Target="../media/image4.png"/><Relationship Id="rId12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7.sv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9.png"/><Relationship Id="rId7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6.sv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9.png"/><Relationship Id="rId7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6.sv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188304" y="-1513365"/>
            <a:ext cx="13313729" cy="13313729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8B281"/>
            </a:solidFill>
          </p:spPr>
        </p:sp>
      </p:grpSp>
      <p:grpSp>
        <p:nvGrpSpPr>
          <p:cNvPr id="4" name="Group 4"/>
          <p:cNvGrpSpPr/>
          <p:nvPr/>
        </p:nvGrpSpPr>
        <p:grpSpPr>
          <a:xfrm rot="-3270436">
            <a:off x="9315878" y="102642"/>
            <a:ext cx="12098771" cy="6654453"/>
            <a:chOff x="0" y="0"/>
            <a:chExt cx="4060919" cy="2233549"/>
          </a:xfrm>
        </p:grpSpPr>
        <p:sp>
          <p:nvSpPr>
            <p:cNvPr id="5" name="Freeform 5"/>
            <p:cNvSpPr/>
            <p:nvPr/>
          </p:nvSpPr>
          <p:spPr>
            <a:xfrm>
              <a:off x="19050" y="19050"/>
              <a:ext cx="4022947" cy="2195449"/>
            </a:xfrm>
            <a:custGeom>
              <a:avLst/>
              <a:gdLst/>
              <a:ahLst/>
              <a:cxnLst/>
              <a:rect l="l" t="t" r="r" b="b"/>
              <a:pathLst>
                <a:path w="4022947" h="2195449">
                  <a:moveTo>
                    <a:pt x="2925031" y="2195449"/>
                  </a:moveTo>
                  <a:lnTo>
                    <a:pt x="1097788" y="2195449"/>
                  </a:lnTo>
                  <a:cubicBezTo>
                    <a:pt x="491490" y="2195449"/>
                    <a:pt x="0" y="1703959"/>
                    <a:pt x="0" y="1097661"/>
                  </a:cubicBezTo>
                  <a:cubicBezTo>
                    <a:pt x="0" y="491490"/>
                    <a:pt x="491490" y="0"/>
                    <a:pt x="1097788" y="0"/>
                  </a:cubicBezTo>
                  <a:lnTo>
                    <a:pt x="2925158" y="0"/>
                  </a:lnTo>
                  <a:cubicBezTo>
                    <a:pt x="3531457" y="0"/>
                    <a:pt x="4022947" y="491490"/>
                    <a:pt x="4022947" y="1097788"/>
                  </a:cubicBezTo>
                  <a:cubicBezTo>
                    <a:pt x="4022820" y="1703959"/>
                    <a:pt x="3531329" y="2195449"/>
                    <a:pt x="2925031" y="2195449"/>
                  </a:cubicBezTo>
                  <a:close/>
                </a:path>
              </a:pathLst>
            </a:custGeom>
            <a:solidFill>
              <a:srgbClr val="F1EEEE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4060920" cy="2233549"/>
            </a:xfrm>
            <a:custGeom>
              <a:avLst/>
              <a:gdLst/>
              <a:ahLst/>
              <a:cxnLst/>
              <a:rect l="l" t="t" r="r" b="b"/>
              <a:pathLst>
                <a:path w="4060920" h="2233549">
                  <a:moveTo>
                    <a:pt x="2944081" y="2233549"/>
                  </a:moveTo>
                  <a:lnTo>
                    <a:pt x="1116838" y="2233549"/>
                  </a:lnTo>
                  <a:cubicBezTo>
                    <a:pt x="501015" y="2233549"/>
                    <a:pt x="0" y="1732534"/>
                    <a:pt x="0" y="1116838"/>
                  </a:cubicBezTo>
                  <a:cubicBezTo>
                    <a:pt x="0" y="501015"/>
                    <a:pt x="501015" y="0"/>
                    <a:pt x="1116838" y="0"/>
                  </a:cubicBezTo>
                  <a:lnTo>
                    <a:pt x="2944208" y="0"/>
                  </a:lnTo>
                  <a:cubicBezTo>
                    <a:pt x="3559904" y="0"/>
                    <a:pt x="4060920" y="501015"/>
                    <a:pt x="4060920" y="1116838"/>
                  </a:cubicBezTo>
                  <a:cubicBezTo>
                    <a:pt x="4060920" y="1732534"/>
                    <a:pt x="3559904" y="2233549"/>
                    <a:pt x="2944081" y="2233549"/>
                  </a:cubicBezTo>
                  <a:close/>
                  <a:moveTo>
                    <a:pt x="1116838" y="38100"/>
                  </a:moveTo>
                  <a:cubicBezTo>
                    <a:pt x="521970" y="38100"/>
                    <a:pt x="38100" y="521970"/>
                    <a:pt x="38100" y="1116838"/>
                  </a:cubicBezTo>
                  <a:cubicBezTo>
                    <a:pt x="38100" y="1711579"/>
                    <a:pt x="521970" y="2195576"/>
                    <a:pt x="1116838" y="2195576"/>
                  </a:cubicBezTo>
                  <a:lnTo>
                    <a:pt x="2944208" y="2195576"/>
                  </a:lnTo>
                  <a:cubicBezTo>
                    <a:pt x="3538950" y="2195576"/>
                    <a:pt x="4022947" y="1711706"/>
                    <a:pt x="4022947" y="1116838"/>
                  </a:cubicBezTo>
                  <a:cubicBezTo>
                    <a:pt x="4022820" y="521970"/>
                    <a:pt x="3538949" y="38100"/>
                    <a:pt x="2944081" y="38100"/>
                  </a:cubicBezTo>
                  <a:lnTo>
                    <a:pt x="1116838" y="38100"/>
                  </a:lnTo>
                  <a:close/>
                </a:path>
              </a:pathLst>
            </a:custGeom>
            <a:solidFill>
              <a:srgbClr val="F1EEEE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1207104" y="2944648"/>
            <a:ext cx="5246391" cy="5246370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4999" r="-24999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2413780" y="9258300"/>
            <a:ext cx="1899968" cy="809822"/>
          </a:xfrm>
          <a:custGeom>
            <a:avLst/>
            <a:gdLst/>
            <a:ahLst/>
            <a:cxnLst/>
            <a:rect l="l" t="t" r="r" b="b"/>
            <a:pathLst>
              <a:path w="1899968" h="809822">
                <a:moveTo>
                  <a:pt x="0" y="0"/>
                </a:moveTo>
                <a:lnTo>
                  <a:pt x="1899968" y="0"/>
                </a:lnTo>
                <a:lnTo>
                  <a:pt x="1899968" y="809822"/>
                </a:lnTo>
                <a:lnTo>
                  <a:pt x="0" y="8098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324472" y="9258300"/>
            <a:ext cx="2399696" cy="646918"/>
          </a:xfrm>
          <a:custGeom>
            <a:avLst/>
            <a:gdLst/>
            <a:ahLst/>
            <a:cxnLst/>
            <a:rect l="l" t="t" r="r" b="b"/>
            <a:pathLst>
              <a:path w="2399696" h="646918">
                <a:moveTo>
                  <a:pt x="0" y="0"/>
                </a:moveTo>
                <a:lnTo>
                  <a:pt x="2399697" y="0"/>
                </a:lnTo>
                <a:lnTo>
                  <a:pt x="2399697" y="646918"/>
                </a:lnTo>
                <a:lnTo>
                  <a:pt x="0" y="6469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304487" y="9046087"/>
            <a:ext cx="1575913" cy="1022036"/>
          </a:xfrm>
          <a:custGeom>
            <a:avLst/>
            <a:gdLst/>
            <a:ahLst/>
            <a:cxnLst/>
            <a:rect l="l" t="t" r="r" b="b"/>
            <a:pathLst>
              <a:path w="1575913" h="1022036">
                <a:moveTo>
                  <a:pt x="0" y="0"/>
                </a:moveTo>
                <a:lnTo>
                  <a:pt x="1575913" y="0"/>
                </a:lnTo>
                <a:lnTo>
                  <a:pt x="1575913" y="1022035"/>
                </a:lnTo>
                <a:lnTo>
                  <a:pt x="0" y="10220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112087" y="606693"/>
            <a:ext cx="2147213" cy="2098901"/>
          </a:xfrm>
          <a:custGeom>
            <a:avLst/>
            <a:gdLst/>
            <a:ahLst/>
            <a:cxnLst/>
            <a:rect l="l" t="t" r="r" b="b"/>
            <a:pathLst>
              <a:path w="2147213" h="2098901">
                <a:moveTo>
                  <a:pt x="0" y="0"/>
                </a:moveTo>
                <a:lnTo>
                  <a:pt x="2147213" y="0"/>
                </a:lnTo>
                <a:lnTo>
                  <a:pt x="2147213" y="2098901"/>
                </a:lnTo>
                <a:lnTo>
                  <a:pt x="0" y="20989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777586" y="3344144"/>
            <a:ext cx="9326204" cy="3657575"/>
            <a:chOff x="0" y="0"/>
            <a:chExt cx="12434939" cy="4876767"/>
          </a:xfrm>
        </p:grpSpPr>
        <p:sp>
          <p:nvSpPr>
            <p:cNvPr id="14" name="TextBox 14"/>
            <p:cNvSpPr txBox="1"/>
            <p:nvPr/>
          </p:nvSpPr>
          <p:spPr>
            <a:xfrm>
              <a:off x="0" y="133350"/>
              <a:ext cx="12293785" cy="2914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500"/>
                </a:lnSpc>
              </a:pPr>
              <a:r>
                <a:rPr lang="en-US" sz="15000" spc="-675">
                  <a:solidFill>
                    <a:srgbClr val="000000"/>
                  </a:solidFill>
                  <a:latin typeface="Antonio Bold"/>
                </a:rPr>
                <a:t>PROJET TUTORÉ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41154" y="3555967"/>
              <a:ext cx="12293785" cy="1320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59"/>
                </a:lnSpc>
              </a:pPr>
              <a:r>
                <a:rPr lang="en-US" sz="3299">
                  <a:solidFill>
                    <a:srgbClr val="000000"/>
                  </a:solidFill>
                  <a:latin typeface="Open Sans"/>
                </a:rPr>
                <a:t>Diagnostic et orientation du Lycée Sud du Mans dans sa gestion des déchets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035169" y="971550"/>
            <a:ext cx="3551396" cy="453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>
                <a:solidFill>
                  <a:srgbClr val="000000"/>
                </a:solidFill>
                <a:latin typeface="Open Sans Bold"/>
              </a:rPr>
              <a:t>Mardi 13 février 2024 </a:t>
            </a:r>
          </a:p>
        </p:txBody>
      </p:sp>
      <p:sp>
        <p:nvSpPr>
          <p:cNvPr id="17" name="Freeform 17"/>
          <p:cNvSpPr/>
          <p:nvPr/>
        </p:nvSpPr>
        <p:spPr>
          <a:xfrm>
            <a:off x="12997752" y="4754017"/>
            <a:ext cx="1665095" cy="1627630"/>
          </a:xfrm>
          <a:custGeom>
            <a:avLst/>
            <a:gdLst/>
            <a:ahLst/>
            <a:cxnLst/>
            <a:rect l="l" t="t" r="r" b="b"/>
            <a:pathLst>
              <a:path w="1665095" h="1627630">
                <a:moveTo>
                  <a:pt x="0" y="0"/>
                </a:moveTo>
                <a:lnTo>
                  <a:pt x="1665095" y="0"/>
                </a:lnTo>
                <a:lnTo>
                  <a:pt x="1665095" y="1627631"/>
                </a:lnTo>
                <a:lnTo>
                  <a:pt x="0" y="1627631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692169"/>
            <a:ext cx="18288000" cy="1594831"/>
          </a:xfrm>
          <a:prstGeom prst="rect">
            <a:avLst/>
          </a:prstGeom>
          <a:solidFill>
            <a:srgbClr val="48B281"/>
          </a:solid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6659984" y="2244499"/>
            <a:ext cx="4776078" cy="5246370"/>
            <a:chOff x="0" y="0"/>
            <a:chExt cx="5803900" cy="6375400"/>
          </a:xfrm>
        </p:grpSpPr>
        <p:sp>
          <p:nvSpPr>
            <p:cNvPr id="4" name="Freeform 4"/>
            <p:cNvSpPr/>
            <p:nvPr/>
          </p:nvSpPr>
          <p:spPr>
            <a:xfrm>
              <a:off x="12700" y="12700"/>
              <a:ext cx="5778500" cy="6350000"/>
            </a:xfrm>
            <a:custGeom>
              <a:avLst/>
              <a:gdLst/>
              <a:ahLst/>
              <a:cxnLst/>
              <a:rect l="l" t="t" r="r" b="b"/>
              <a:pathLst>
                <a:path w="5778500" h="6350000">
                  <a:moveTo>
                    <a:pt x="2889250" y="0"/>
                  </a:moveTo>
                  <a:cubicBezTo>
                    <a:pt x="1258570" y="0"/>
                    <a:pt x="0" y="1144270"/>
                    <a:pt x="0" y="2917190"/>
                  </a:cubicBezTo>
                  <a:cubicBezTo>
                    <a:pt x="0" y="4175760"/>
                    <a:pt x="0" y="6350000"/>
                    <a:pt x="0" y="6350000"/>
                  </a:cubicBezTo>
                  <a:lnTo>
                    <a:pt x="2889250" y="6350000"/>
                  </a:lnTo>
                  <a:lnTo>
                    <a:pt x="5778500" y="6350000"/>
                  </a:lnTo>
                  <a:cubicBezTo>
                    <a:pt x="5778500" y="6350000"/>
                    <a:pt x="5778500" y="4175760"/>
                    <a:pt x="5778500" y="2917190"/>
                  </a:cubicBezTo>
                  <a:cubicBezTo>
                    <a:pt x="5778500" y="1144270"/>
                    <a:pt x="4519930" y="0"/>
                    <a:pt x="2889250" y="0"/>
                  </a:cubicBezTo>
                  <a:close/>
                </a:path>
              </a:pathLst>
            </a:custGeom>
            <a:blipFill>
              <a:blip r:embed="rId2"/>
              <a:stretch>
                <a:fillRect t="-10666" b="-10666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803900" cy="6375400"/>
            </a:xfrm>
            <a:custGeom>
              <a:avLst/>
              <a:gdLst/>
              <a:ahLst/>
              <a:cxnLst/>
              <a:rect l="l" t="t" r="r" b="b"/>
              <a:pathLst>
                <a:path w="5803900" h="6375400">
                  <a:moveTo>
                    <a:pt x="5803900" y="6375400"/>
                  </a:moveTo>
                  <a:lnTo>
                    <a:pt x="0" y="6375400"/>
                  </a:lnTo>
                  <a:lnTo>
                    <a:pt x="0" y="2929890"/>
                  </a:lnTo>
                  <a:cubicBezTo>
                    <a:pt x="0" y="2495550"/>
                    <a:pt x="74930" y="2089150"/>
                    <a:pt x="223520" y="1720850"/>
                  </a:cubicBezTo>
                  <a:cubicBezTo>
                    <a:pt x="365760" y="1367790"/>
                    <a:pt x="571500" y="1056640"/>
                    <a:pt x="836930" y="797560"/>
                  </a:cubicBezTo>
                  <a:cubicBezTo>
                    <a:pt x="1361440" y="283210"/>
                    <a:pt x="2095500" y="0"/>
                    <a:pt x="2901950" y="0"/>
                  </a:cubicBezTo>
                  <a:cubicBezTo>
                    <a:pt x="3708400" y="0"/>
                    <a:pt x="4441190" y="283210"/>
                    <a:pt x="4966970" y="797560"/>
                  </a:cubicBezTo>
                  <a:cubicBezTo>
                    <a:pt x="5232400" y="1056640"/>
                    <a:pt x="5438140" y="1367790"/>
                    <a:pt x="5580380" y="1722120"/>
                  </a:cubicBezTo>
                  <a:cubicBezTo>
                    <a:pt x="5728970" y="2090420"/>
                    <a:pt x="5803900" y="2496820"/>
                    <a:pt x="5803900" y="2931160"/>
                  </a:cubicBezTo>
                  <a:lnTo>
                    <a:pt x="5803900" y="6375400"/>
                  </a:lnTo>
                  <a:close/>
                  <a:moveTo>
                    <a:pt x="25400" y="6350000"/>
                  </a:moveTo>
                  <a:lnTo>
                    <a:pt x="5778500" y="6350000"/>
                  </a:lnTo>
                  <a:lnTo>
                    <a:pt x="5778500" y="2929890"/>
                  </a:lnTo>
                  <a:cubicBezTo>
                    <a:pt x="5778500" y="2499360"/>
                    <a:pt x="5703570" y="2095500"/>
                    <a:pt x="5557520" y="1731010"/>
                  </a:cubicBezTo>
                  <a:cubicBezTo>
                    <a:pt x="5416550" y="1380490"/>
                    <a:pt x="5212080" y="1073150"/>
                    <a:pt x="4949190" y="815340"/>
                  </a:cubicBezTo>
                  <a:cubicBezTo>
                    <a:pt x="4428490" y="306070"/>
                    <a:pt x="3700780" y="25400"/>
                    <a:pt x="2901950" y="25400"/>
                  </a:cubicBezTo>
                  <a:cubicBezTo>
                    <a:pt x="2103120" y="25400"/>
                    <a:pt x="1375410" y="306070"/>
                    <a:pt x="854710" y="815340"/>
                  </a:cubicBezTo>
                  <a:cubicBezTo>
                    <a:pt x="591820" y="1071880"/>
                    <a:pt x="387350" y="1380490"/>
                    <a:pt x="246380" y="1731010"/>
                  </a:cubicBezTo>
                  <a:cubicBezTo>
                    <a:pt x="100330" y="2095500"/>
                    <a:pt x="25400" y="2499360"/>
                    <a:pt x="25400" y="2929890"/>
                  </a:cubicBezTo>
                  <a:lnTo>
                    <a:pt x="25400" y="6350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483222" y="2244499"/>
            <a:ext cx="4776078" cy="5246370"/>
            <a:chOff x="0" y="0"/>
            <a:chExt cx="5803900" cy="6375400"/>
          </a:xfrm>
        </p:grpSpPr>
        <p:sp>
          <p:nvSpPr>
            <p:cNvPr id="7" name="Freeform 7"/>
            <p:cNvSpPr/>
            <p:nvPr/>
          </p:nvSpPr>
          <p:spPr>
            <a:xfrm>
              <a:off x="12700" y="12700"/>
              <a:ext cx="5778500" cy="6350000"/>
            </a:xfrm>
            <a:custGeom>
              <a:avLst/>
              <a:gdLst/>
              <a:ahLst/>
              <a:cxnLst/>
              <a:rect l="l" t="t" r="r" b="b"/>
              <a:pathLst>
                <a:path w="5778500" h="6350000">
                  <a:moveTo>
                    <a:pt x="2889250" y="0"/>
                  </a:moveTo>
                  <a:cubicBezTo>
                    <a:pt x="1258570" y="0"/>
                    <a:pt x="0" y="1144270"/>
                    <a:pt x="0" y="2917190"/>
                  </a:cubicBezTo>
                  <a:cubicBezTo>
                    <a:pt x="0" y="4175760"/>
                    <a:pt x="0" y="6350000"/>
                    <a:pt x="0" y="6350000"/>
                  </a:cubicBezTo>
                  <a:lnTo>
                    <a:pt x="2889250" y="6350000"/>
                  </a:lnTo>
                  <a:lnTo>
                    <a:pt x="5778500" y="6350000"/>
                  </a:lnTo>
                  <a:cubicBezTo>
                    <a:pt x="5778500" y="6350000"/>
                    <a:pt x="5778500" y="4175760"/>
                    <a:pt x="5778500" y="2917190"/>
                  </a:cubicBezTo>
                  <a:cubicBezTo>
                    <a:pt x="5778500" y="1144270"/>
                    <a:pt x="4519930" y="0"/>
                    <a:pt x="2889250" y="0"/>
                  </a:cubicBezTo>
                  <a:close/>
                </a:path>
              </a:pathLst>
            </a:custGeom>
            <a:blipFill>
              <a:blip r:embed="rId3"/>
              <a:stretch>
                <a:fillRect t="-10666" b="-10666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803900" cy="6375400"/>
            </a:xfrm>
            <a:custGeom>
              <a:avLst/>
              <a:gdLst/>
              <a:ahLst/>
              <a:cxnLst/>
              <a:rect l="l" t="t" r="r" b="b"/>
              <a:pathLst>
                <a:path w="5803900" h="6375400">
                  <a:moveTo>
                    <a:pt x="5803900" y="6375400"/>
                  </a:moveTo>
                  <a:lnTo>
                    <a:pt x="0" y="6375400"/>
                  </a:lnTo>
                  <a:lnTo>
                    <a:pt x="0" y="2929890"/>
                  </a:lnTo>
                  <a:cubicBezTo>
                    <a:pt x="0" y="2495550"/>
                    <a:pt x="74930" y="2089150"/>
                    <a:pt x="223520" y="1720850"/>
                  </a:cubicBezTo>
                  <a:cubicBezTo>
                    <a:pt x="365760" y="1367790"/>
                    <a:pt x="571500" y="1056640"/>
                    <a:pt x="836930" y="797560"/>
                  </a:cubicBezTo>
                  <a:cubicBezTo>
                    <a:pt x="1361440" y="283210"/>
                    <a:pt x="2095500" y="0"/>
                    <a:pt x="2901950" y="0"/>
                  </a:cubicBezTo>
                  <a:cubicBezTo>
                    <a:pt x="3708400" y="0"/>
                    <a:pt x="4441190" y="283210"/>
                    <a:pt x="4966970" y="797560"/>
                  </a:cubicBezTo>
                  <a:cubicBezTo>
                    <a:pt x="5232400" y="1056640"/>
                    <a:pt x="5438140" y="1367790"/>
                    <a:pt x="5580380" y="1722120"/>
                  </a:cubicBezTo>
                  <a:cubicBezTo>
                    <a:pt x="5728970" y="2090420"/>
                    <a:pt x="5803900" y="2496820"/>
                    <a:pt x="5803900" y="2931160"/>
                  </a:cubicBezTo>
                  <a:lnTo>
                    <a:pt x="5803900" y="6375400"/>
                  </a:lnTo>
                  <a:close/>
                  <a:moveTo>
                    <a:pt x="25400" y="6350000"/>
                  </a:moveTo>
                  <a:lnTo>
                    <a:pt x="5778500" y="6350000"/>
                  </a:lnTo>
                  <a:lnTo>
                    <a:pt x="5778500" y="2929890"/>
                  </a:lnTo>
                  <a:cubicBezTo>
                    <a:pt x="5778500" y="2499360"/>
                    <a:pt x="5703570" y="2095500"/>
                    <a:pt x="5557520" y="1731010"/>
                  </a:cubicBezTo>
                  <a:cubicBezTo>
                    <a:pt x="5416550" y="1380490"/>
                    <a:pt x="5212080" y="1073150"/>
                    <a:pt x="4949190" y="815340"/>
                  </a:cubicBezTo>
                  <a:cubicBezTo>
                    <a:pt x="4428490" y="306070"/>
                    <a:pt x="3700780" y="25400"/>
                    <a:pt x="2901950" y="25400"/>
                  </a:cubicBezTo>
                  <a:cubicBezTo>
                    <a:pt x="2103120" y="25400"/>
                    <a:pt x="1375410" y="306070"/>
                    <a:pt x="854710" y="815340"/>
                  </a:cubicBezTo>
                  <a:cubicBezTo>
                    <a:pt x="591820" y="1071880"/>
                    <a:pt x="387350" y="1380490"/>
                    <a:pt x="246380" y="1731010"/>
                  </a:cubicBezTo>
                  <a:cubicBezTo>
                    <a:pt x="100330" y="2095500"/>
                    <a:pt x="25400" y="2499360"/>
                    <a:pt x="25400" y="2929890"/>
                  </a:cubicBezTo>
                  <a:lnTo>
                    <a:pt x="25400" y="6350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932723" y="2244499"/>
            <a:ext cx="4776078" cy="5246370"/>
            <a:chOff x="0" y="0"/>
            <a:chExt cx="5803900" cy="6375400"/>
          </a:xfrm>
        </p:grpSpPr>
        <p:sp>
          <p:nvSpPr>
            <p:cNvPr id="10" name="Freeform 10"/>
            <p:cNvSpPr/>
            <p:nvPr/>
          </p:nvSpPr>
          <p:spPr>
            <a:xfrm>
              <a:off x="12700" y="12700"/>
              <a:ext cx="5778500" cy="6350000"/>
            </a:xfrm>
            <a:custGeom>
              <a:avLst/>
              <a:gdLst/>
              <a:ahLst/>
              <a:cxnLst/>
              <a:rect l="l" t="t" r="r" b="b"/>
              <a:pathLst>
                <a:path w="5778500" h="6350000">
                  <a:moveTo>
                    <a:pt x="2889250" y="0"/>
                  </a:moveTo>
                  <a:cubicBezTo>
                    <a:pt x="1258570" y="0"/>
                    <a:pt x="0" y="1144270"/>
                    <a:pt x="0" y="2917190"/>
                  </a:cubicBezTo>
                  <a:cubicBezTo>
                    <a:pt x="0" y="4175760"/>
                    <a:pt x="0" y="6350000"/>
                    <a:pt x="0" y="6350000"/>
                  </a:cubicBezTo>
                  <a:lnTo>
                    <a:pt x="2889250" y="6350000"/>
                  </a:lnTo>
                  <a:lnTo>
                    <a:pt x="5778500" y="6350000"/>
                  </a:lnTo>
                  <a:cubicBezTo>
                    <a:pt x="5778500" y="6350000"/>
                    <a:pt x="5778500" y="4175760"/>
                    <a:pt x="5778500" y="2917190"/>
                  </a:cubicBezTo>
                  <a:cubicBezTo>
                    <a:pt x="5778500" y="1144270"/>
                    <a:pt x="4519930" y="0"/>
                    <a:pt x="2889250" y="0"/>
                  </a:cubicBezTo>
                  <a:close/>
                </a:path>
              </a:pathLst>
            </a:custGeom>
            <a:blipFill>
              <a:blip r:embed="rId4"/>
              <a:stretch>
                <a:fillRect t="-10666" b="-10666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5803900" cy="6375400"/>
            </a:xfrm>
            <a:custGeom>
              <a:avLst/>
              <a:gdLst/>
              <a:ahLst/>
              <a:cxnLst/>
              <a:rect l="l" t="t" r="r" b="b"/>
              <a:pathLst>
                <a:path w="5803900" h="6375400">
                  <a:moveTo>
                    <a:pt x="5803900" y="6375400"/>
                  </a:moveTo>
                  <a:lnTo>
                    <a:pt x="0" y="6375400"/>
                  </a:lnTo>
                  <a:lnTo>
                    <a:pt x="0" y="2929890"/>
                  </a:lnTo>
                  <a:cubicBezTo>
                    <a:pt x="0" y="2495550"/>
                    <a:pt x="74930" y="2089150"/>
                    <a:pt x="223520" y="1720850"/>
                  </a:cubicBezTo>
                  <a:cubicBezTo>
                    <a:pt x="365760" y="1367790"/>
                    <a:pt x="571500" y="1056640"/>
                    <a:pt x="836930" y="797560"/>
                  </a:cubicBezTo>
                  <a:cubicBezTo>
                    <a:pt x="1361440" y="283210"/>
                    <a:pt x="2095500" y="0"/>
                    <a:pt x="2901950" y="0"/>
                  </a:cubicBezTo>
                  <a:cubicBezTo>
                    <a:pt x="3708400" y="0"/>
                    <a:pt x="4441190" y="283210"/>
                    <a:pt x="4966970" y="797560"/>
                  </a:cubicBezTo>
                  <a:cubicBezTo>
                    <a:pt x="5232400" y="1056640"/>
                    <a:pt x="5438140" y="1367790"/>
                    <a:pt x="5580380" y="1722120"/>
                  </a:cubicBezTo>
                  <a:cubicBezTo>
                    <a:pt x="5728970" y="2090420"/>
                    <a:pt x="5803900" y="2496820"/>
                    <a:pt x="5803900" y="2931160"/>
                  </a:cubicBezTo>
                  <a:lnTo>
                    <a:pt x="5803900" y="6375400"/>
                  </a:lnTo>
                  <a:close/>
                  <a:moveTo>
                    <a:pt x="25400" y="6350000"/>
                  </a:moveTo>
                  <a:lnTo>
                    <a:pt x="5778500" y="6350000"/>
                  </a:lnTo>
                  <a:lnTo>
                    <a:pt x="5778500" y="2929890"/>
                  </a:lnTo>
                  <a:cubicBezTo>
                    <a:pt x="5778500" y="2499360"/>
                    <a:pt x="5703570" y="2095500"/>
                    <a:pt x="5557520" y="1731010"/>
                  </a:cubicBezTo>
                  <a:cubicBezTo>
                    <a:pt x="5416550" y="1380490"/>
                    <a:pt x="5212080" y="1073150"/>
                    <a:pt x="4949190" y="815340"/>
                  </a:cubicBezTo>
                  <a:cubicBezTo>
                    <a:pt x="4428490" y="306070"/>
                    <a:pt x="3700780" y="25400"/>
                    <a:pt x="2901950" y="25400"/>
                  </a:cubicBezTo>
                  <a:cubicBezTo>
                    <a:pt x="2103120" y="25400"/>
                    <a:pt x="1375410" y="306070"/>
                    <a:pt x="854710" y="815340"/>
                  </a:cubicBezTo>
                  <a:cubicBezTo>
                    <a:pt x="591820" y="1071880"/>
                    <a:pt x="387350" y="1380490"/>
                    <a:pt x="246380" y="1731010"/>
                  </a:cubicBezTo>
                  <a:cubicBezTo>
                    <a:pt x="100330" y="2095500"/>
                    <a:pt x="25400" y="2499360"/>
                    <a:pt x="25400" y="2929890"/>
                  </a:cubicBezTo>
                  <a:lnTo>
                    <a:pt x="25400" y="6350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2" name="Freeform 12"/>
          <p:cNvSpPr/>
          <p:nvPr/>
        </p:nvSpPr>
        <p:spPr>
          <a:xfrm>
            <a:off x="11340086" y="9082694"/>
            <a:ext cx="1698559" cy="1101576"/>
          </a:xfrm>
          <a:custGeom>
            <a:avLst/>
            <a:gdLst/>
            <a:ahLst/>
            <a:cxnLst/>
            <a:rect l="l" t="t" r="r" b="b"/>
            <a:pathLst>
              <a:path w="1698559" h="1101576">
                <a:moveTo>
                  <a:pt x="0" y="0"/>
                </a:moveTo>
                <a:lnTo>
                  <a:pt x="1698558" y="0"/>
                </a:lnTo>
                <a:lnTo>
                  <a:pt x="1698558" y="1101576"/>
                </a:lnTo>
                <a:lnTo>
                  <a:pt x="0" y="11015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376879" y="9310023"/>
            <a:ext cx="2399696" cy="646918"/>
          </a:xfrm>
          <a:custGeom>
            <a:avLst/>
            <a:gdLst/>
            <a:ahLst/>
            <a:cxnLst/>
            <a:rect l="l" t="t" r="r" b="b"/>
            <a:pathLst>
              <a:path w="2399696" h="646918">
                <a:moveTo>
                  <a:pt x="0" y="0"/>
                </a:moveTo>
                <a:lnTo>
                  <a:pt x="2399696" y="0"/>
                </a:lnTo>
                <a:lnTo>
                  <a:pt x="2399696" y="646918"/>
                </a:lnTo>
                <a:lnTo>
                  <a:pt x="0" y="6469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119475" y="9147118"/>
            <a:ext cx="1899968" cy="809822"/>
          </a:xfrm>
          <a:custGeom>
            <a:avLst/>
            <a:gdLst/>
            <a:ahLst/>
            <a:cxnLst/>
            <a:rect l="l" t="t" r="r" b="b"/>
            <a:pathLst>
              <a:path w="1899968" h="809822">
                <a:moveTo>
                  <a:pt x="0" y="0"/>
                </a:moveTo>
                <a:lnTo>
                  <a:pt x="1899968" y="0"/>
                </a:lnTo>
                <a:lnTo>
                  <a:pt x="1899968" y="809823"/>
                </a:lnTo>
                <a:lnTo>
                  <a:pt x="0" y="8098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2700000">
            <a:off x="8445083" y="4267038"/>
            <a:ext cx="85855" cy="212645"/>
          </a:xfrm>
          <a:custGeom>
            <a:avLst/>
            <a:gdLst/>
            <a:ahLst/>
            <a:cxnLst/>
            <a:rect l="l" t="t" r="r" b="b"/>
            <a:pathLst>
              <a:path w="85855" h="212645">
                <a:moveTo>
                  <a:pt x="0" y="0"/>
                </a:moveTo>
                <a:lnTo>
                  <a:pt x="85855" y="0"/>
                </a:lnTo>
                <a:lnTo>
                  <a:pt x="85855" y="212645"/>
                </a:lnTo>
                <a:lnTo>
                  <a:pt x="0" y="212645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alphaModFix amt="51000"/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700000">
            <a:off x="15628111" y="5449260"/>
            <a:ext cx="85855" cy="212645"/>
          </a:xfrm>
          <a:custGeom>
            <a:avLst/>
            <a:gdLst/>
            <a:ahLst/>
            <a:cxnLst/>
            <a:rect l="l" t="t" r="r" b="b"/>
            <a:pathLst>
              <a:path w="85855" h="212645">
                <a:moveTo>
                  <a:pt x="0" y="0"/>
                </a:moveTo>
                <a:lnTo>
                  <a:pt x="85856" y="0"/>
                </a:lnTo>
                <a:lnTo>
                  <a:pt x="85856" y="212645"/>
                </a:lnTo>
                <a:lnTo>
                  <a:pt x="0" y="212645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alphaModFix amt="51000"/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7100238">
            <a:off x="8750044" y="4219985"/>
            <a:ext cx="68194" cy="95680"/>
          </a:xfrm>
          <a:custGeom>
            <a:avLst/>
            <a:gdLst/>
            <a:ahLst/>
            <a:cxnLst/>
            <a:rect l="l" t="t" r="r" b="b"/>
            <a:pathLst>
              <a:path w="68194" h="95680">
                <a:moveTo>
                  <a:pt x="0" y="0"/>
                </a:moveTo>
                <a:lnTo>
                  <a:pt x="68194" y="0"/>
                </a:lnTo>
                <a:lnTo>
                  <a:pt x="68194" y="95680"/>
                </a:lnTo>
                <a:lnTo>
                  <a:pt x="0" y="95680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alphaModFix amt="56000"/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3786150" y="571468"/>
            <a:ext cx="10840800" cy="12286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  <a:spcBef>
                <a:spcPct val="0"/>
              </a:spcBef>
            </a:pPr>
            <a:r>
              <a:rPr lang="en-US" sz="8000" spc="-160" dirty="0">
                <a:solidFill>
                  <a:srgbClr val="48B281"/>
                </a:solidFill>
                <a:latin typeface="Antonio Bold"/>
              </a:rPr>
              <a:t>Les </a:t>
            </a:r>
            <a:r>
              <a:rPr lang="en-US" sz="8000" spc="-160" dirty="0" err="1">
                <a:solidFill>
                  <a:srgbClr val="48B281"/>
                </a:solidFill>
                <a:latin typeface="Antonio Bold"/>
              </a:rPr>
              <a:t>déchets</a:t>
            </a:r>
            <a:r>
              <a:rPr lang="en-US" sz="8000" spc="-160" dirty="0">
                <a:solidFill>
                  <a:srgbClr val="48B281"/>
                </a:solidFill>
                <a:latin typeface="Antonio Bold"/>
              </a:rPr>
              <a:t> </a:t>
            </a:r>
            <a:r>
              <a:rPr lang="en-US" sz="8000" spc="-160" dirty="0" err="1">
                <a:solidFill>
                  <a:srgbClr val="48B281"/>
                </a:solidFill>
                <a:latin typeface="Antonio Bold"/>
              </a:rPr>
              <a:t>dans</a:t>
            </a:r>
            <a:r>
              <a:rPr lang="en-US" sz="8000" spc="-160" dirty="0">
                <a:solidFill>
                  <a:srgbClr val="48B281"/>
                </a:solidFill>
                <a:latin typeface="Antonio Bold"/>
              </a:rPr>
              <a:t> </a:t>
            </a:r>
            <a:r>
              <a:rPr lang="en-US" sz="8000" spc="-160" dirty="0" err="1">
                <a:solidFill>
                  <a:srgbClr val="48B281"/>
                </a:solidFill>
                <a:latin typeface="Antonio Bold"/>
              </a:rPr>
              <a:t>l'internat</a:t>
            </a:r>
            <a:endParaRPr lang="en-US" sz="8000" spc="-160" dirty="0">
              <a:solidFill>
                <a:srgbClr val="48B281"/>
              </a:solidFill>
              <a:latin typeface="Antonio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266462" y="7511069"/>
            <a:ext cx="4108601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600">
                <a:solidFill>
                  <a:srgbClr val="48B281"/>
                </a:solidFill>
                <a:latin typeface="Open Sans Bold"/>
              </a:rPr>
              <a:t>Corbeille OMR dans les chambres de l'internat, </a:t>
            </a:r>
          </a:p>
          <a:p>
            <a:pPr algn="ctr">
              <a:lnSpc>
                <a:spcPts val="2400"/>
              </a:lnSpc>
            </a:pPr>
            <a:r>
              <a:rPr lang="en-US" sz="2000">
                <a:solidFill>
                  <a:srgbClr val="48B281"/>
                </a:solidFill>
                <a:latin typeface="Open Sans Bold Italics"/>
              </a:rPr>
              <a:t>© MIDEC, 2023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755961" y="7511069"/>
            <a:ext cx="4584125" cy="1485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600">
                <a:solidFill>
                  <a:srgbClr val="48B281"/>
                </a:solidFill>
                <a:latin typeface="Open Sans Bold"/>
              </a:rPr>
              <a:t>Le chariot de ménage utilisé dans l'internat,</a:t>
            </a:r>
          </a:p>
          <a:p>
            <a:pPr algn="ctr">
              <a:lnSpc>
                <a:spcPts val="2400"/>
              </a:lnSpc>
            </a:pPr>
            <a:r>
              <a:rPr lang="en-US" sz="2000">
                <a:solidFill>
                  <a:srgbClr val="48B281"/>
                </a:solidFill>
                <a:latin typeface="Open Sans Bold Italics"/>
              </a:rPr>
              <a:t>© S. VEILLON, 2023</a:t>
            </a:r>
          </a:p>
          <a:p>
            <a:pPr algn="ctr">
              <a:lnSpc>
                <a:spcPts val="3120"/>
              </a:lnSpc>
            </a:pPr>
            <a:endParaRPr/>
          </a:p>
        </p:txBody>
      </p:sp>
      <p:sp>
        <p:nvSpPr>
          <p:cNvPr id="21" name="TextBox 21"/>
          <p:cNvSpPr txBox="1"/>
          <p:nvPr/>
        </p:nvSpPr>
        <p:spPr>
          <a:xfrm>
            <a:off x="12579199" y="7511069"/>
            <a:ext cx="4584125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600">
                <a:solidFill>
                  <a:srgbClr val="48B281"/>
                </a:solidFill>
                <a:latin typeface="Open Sans Bold"/>
              </a:rPr>
              <a:t>Contenu du sac d’OMR du chariot de ménage,</a:t>
            </a:r>
          </a:p>
          <a:p>
            <a:pPr algn="ctr">
              <a:lnSpc>
                <a:spcPts val="2400"/>
              </a:lnSpc>
            </a:pPr>
            <a:r>
              <a:rPr lang="en-US" sz="2000">
                <a:solidFill>
                  <a:srgbClr val="48B281"/>
                </a:solidFill>
                <a:latin typeface="Open Sans Bold Italics"/>
              </a:rPr>
              <a:t>© S. VEILLON, 2023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83669" y="9212065"/>
            <a:ext cx="507444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FFFFF"/>
                </a:solidFill>
                <a:latin typeface="Open Sans Bold"/>
              </a:rPr>
              <a:t>10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3025517" y="-1520366"/>
            <a:ext cx="8632399" cy="4316200"/>
          </a:xfrm>
          <a:custGeom>
            <a:avLst/>
            <a:gdLst/>
            <a:ahLst/>
            <a:cxnLst/>
            <a:rect l="l" t="t" r="r" b="b"/>
            <a:pathLst>
              <a:path w="8632399" h="4316200">
                <a:moveTo>
                  <a:pt x="0" y="0"/>
                </a:moveTo>
                <a:lnTo>
                  <a:pt x="8632399" y="0"/>
                </a:lnTo>
                <a:lnTo>
                  <a:pt x="8632399" y="4316200"/>
                </a:lnTo>
                <a:lnTo>
                  <a:pt x="0" y="4316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021862" y="7491864"/>
            <a:ext cx="5026564" cy="5026564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8B281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904702" y="3902844"/>
            <a:ext cx="14478595" cy="3589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5790"/>
              </a:lnSpc>
              <a:buFont typeface="Arial"/>
              <a:buChar char="•"/>
            </a:pPr>
            <a:r>
              <a:rPr lang="en-US" sz="3000" spc="-60">
                <a:solidFill>
                  <a:srgbClr val="000000"/>
                </a:solidFill>
                <a:latin typeface="Open Sans"/>
              </a:rPr>
              <a:t>Étudier le remplacement des poubelles OMR par du tri sélectif dans les chambres</a:t>
            </a:r>
          </a:p>
          <a:p>
            <a:pPr marL="647700" lvl="1" indent="-323850">
              <a:lnSpc>
                <a:spcPts val="5790"/>
              </a:lnSpc>
              <a:buFont typeface="Arial"/>
              <a:buChar char="•"/>
            </a:pPr>
            <a:r>
              <a:rPr lang="en-US" sz="3000" spc="-60">
                <a:solidFill>
                  <a:srgbClr val="000000"/>
                </a:solidFill>
                <a:latin typeface="Open Sans"/>
              </a:rPr>
              <a:t>Envisager la mise en place de poubelles de tri sélectif dans les couloirs</a:t>
            </a:r>
          </a:p>
          <a:p>
            <a:pPr marL="647700" lvl="1" indent="-323850">
              <a:lnSpc>
                <a:spcPts val="5790"/>
              </a:lnSpc>
              <a:buFont typeface="Arial"/>
              <a:buChar char="•"/>
            </a:pPr>
            <a:r>
              <a:rPr lang="en-US" sz="3000" spc="-60">
                <a:solidFill>
                  <a:srgbClr val="000000"/>
                </a:solidFill>
                <a:latin typeface="Open Sans"/>
              </a:rPr>
              <a:t>Envisager la mise en place d’affiches de communication </a:t>
            </a:r>
          </a:p>
          <a:p>
            <a:pPr marL="647700" lvl="1" indent="-323850">
              <a:lnSpc>
                <a:spcPts val="5790"/>
              </a:lnSpc>
              <a:buFont typeface="Arial"/>
              <a:buChar char="•"/>
            </a:pPr>
            <a:r>
              <a:rPr lang="en-US" sz="3000" spc="-60">
                <a:solidFill>
                  <a:srgbClr val="000000"/>
                </a:solidFill>
                <a:latin typeface="Open Sans"/>
              </a:rPr>
              <a:t>Étudier l’amélioration des chariot de ménage avec du bi-flux</a:t>
            </a:r>
          </a:p>
          <a:p>
            <a:pPr marL="647700" lvl="1" indent="-323850">
              <a:lnSpc>
                <a:spcPts val="5790"/>
              </a:lnSpc>
              <a:buFont typeface="Arial"/>
              <a:buChar char="•"/>
            </a:pPr>
            <a:r>
              <a:rPr lang="en-US" sz="3000" spc="-60">
                <a:solidFill>
                  <a:srgbClr val="000000"/>
                </a:solidFill>
                <a:latin typeface="Open Sans"/>
              </a:rPr>
              <a:t>Envisager la réduction des gazes de ménage et privilégier  les mops</a:t>
            </a:r>
          </a:p>
        </p:txBody>
      </p:sp>
      <p:sp>
        <p:nvSpPr>
          <p:cNvPr id="6" name="Freeform 6"/>
          <p:cNvSpPr/>
          <p:nvPr/>
        </p:nvSpPr>
        <p:spPr>
          <a:xfrm rot="1014476">
            <a:off x="979446" y="282914"/>
            <a:ext cx="1343160" cy="3929457"/>
          </a:xfrm>
          <a:custGeom>
            <a:avLst/>
            <a:gdLst/>
            <a:ahLst/>
            <a:cxnLst/>
            <a:rect l="l" t="t" r="r" b="b"/>
            <a:pathLst>
              <a:path w="1343160" h="3929457">
                <a:moveTo>
                  <a:pt x="0" y="0"/>
                </a:moveTo>
                <a:lnTo>
                  <a:pt x="1343160" y="0"/>
                </a:lnTo>
                <a:lnTo>
                  <a:pt x="1343160" y="3929457"/>
                </a:lnTo>
                <a:lnTo>
                  <a:pt x="0" y="39294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866852" y="1028700"/>
            <a:ext cx="1777520" cy="1755301"/>
          </a:xfrm>
          <a:custGeom>
            <a:avLst/>
            <a:gdLst/>
            <a:ahLst/>
            <a:cxnLst/>
            <a:rect l="l" t="t" r="r" b="b"/>
            <a:pathLst>
              <a:path w="1777520" h="1755301">
                <a:moveTo>
                  <a:pt x="0" y="0"/>
                </a:moveTo>
                <a:lnTo>
                  <a:pt x="1777520" y="0"/>
                </a:lnTo>
                <a:lnTo>
                  <a:pt x="1777520" y="1755301"/>
                </a:lnTo>
                <a:lnTo>
                  <a:pt x="0" y="17553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44883" y="8104236"/>
            <a:ext cx="1646664" cy="1900910"/>
          </a:xfrm>
          <a:custGeom>
            <a:avLst/>
            <a:gdLst/>
            <a:ahLst/>
            <a:cxnLst/>
            <a:rect l="l" t="t" r="r" b="b"/>
            <a:pathLst>
              <a:path w="1646664" h="1900910">
                <a:moveTo>
                  <a:pt x="0" y="0"/>
                </a:moveTo>
                <a:lnTo>
                  <a:pt x="1646663" y="0"/>
                </a:lnTo>
                <a:lnTo>
                  <a:pt x="1646663" y="1900911"/>
                </a:lnTo>
                <a:lnTo>
                  <a:pt x="0" y="19009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477190" y="9258300"/>
            <a:ext cx="1698559" cy="1101576"/>
          </a:xfrm>
          <a:custGeom>
            <a:avLst/>
            <a:gdLst/>
            <a:ahLst/>
            <a:cxnLst/>
            <a:rect l="l" t="t" r="r" b="b"/>
            <a:pathLst>
              <a:path w="1698559" h="1101576">
                <a:moveTo>
                  <a:pt x="0" y="0"/>
                </a:moveTo>
                <a:lnTo>
                  <a:pt x="1698559" y="0"/>
                </a:lnTo>
                <a:lnTo>
                  <a:pt x="1698559" y="1101576"/>
                </a:lnTo>
                <a:lnTo>
                  <a:pt x="0" y="11015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504458" y="9485629"/>
            <a:ext cx="2399696" cy="646918"/>
          </a:xfrm>
          <a:custGeom>
            <a:avLst/>
            <a:gdLst/>
            <a:ahLst/>
            <a:cxnLst/>
            <a:rect l="l" t="t" r="r" b="b"/>
            <a:pathLst>
              <a:path w="2399696" h="646918">
                <a:moveTo>
                  <a:pt x="0" y="0"/>
                </a:moveTo>
                <a:lnTo>
                  <a:pt x="2399696" y="0"/>
                </a:lnTo>
                <a:lnTo>
                  <a:pt x="2399696" y="646918"/>
                </a:lnTo>
                <a:lnTo>
                  <a:pt x="0" y="64691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152760" y="9352416"/>
            <a:ext cx="1899968" cy="809822"/>
          </a:xfrm>
          <a:custGeom>
            <a:avLst/>
            <a:gdLst/>
            <a:ahLst/>
            <a:cxnLst/>
            <a:rect l="l" t="t" r="r" b="b"/>
            <a:pathLst>
              <a:path w="1899968" h="809822">
                <a:moveTo>
                  <a:pt x="0" y="0"/>
                </a:moveTo>
                <a:lnTo>
                  <a:pt x="1899968" y="0"/>
                </a:lnTo>
                <a:lnTo>
                  <a:pt x="1899968" y="809822"/>
                </a:lnTo>
                <a:lnTo>
                  <a:pt x="0" y="80982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286084" y="1285848"/>
            <a:ext cx="10913170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  <a:spcBef>
                <a:spcPct val="0"/>
              </a:spcBef>
            </a:pPr>
            <a:r>
              <a:rPr lang="en-US" sz="8000" spc="-160" dirty="0">
                <a:solidFill>
                  <a:srgbClr val="48B281"/>
                </a:solidFill>
                <a:latin typeface="Antonio Bold"/>
              </a:rPr>
              <a:t>Propositions </a:t>
            </a:r>
            <a:r>
              <a:rPr lang="en-US" sz="8000" spc="-160" dirty="0" err="1">
                <a:solidFill>
                  <a:srgbClr val="48B281"/>
                </a:solidFill>
                <a:latin typeface="Antonio Bold"/>
              </a:rPr>
              <a:t>d’améliorations</a:t>
            </a:r>
            <a:endParaRPr lang="en-US" sz="8000" spc="-160" dirty="0">
              <a:solidFill>
                <a:srgbClr val="48B281"/>
              </a:solidFill>
              <a:latin typeface="Antonio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83668" y="9212065"/>
            <a:ext cx="859275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FFFFFF"/>
                </a:solidFill>
                <a:latin typeface="Open Sans Bold"/>
              </a:rPr>
              <a:t>11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B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437880"/>
            <a:ext cx="18281541" cy="184912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Freeform 3"/>
          <p:cNvSpPr/>
          <p:nvPr/>
        </p:nvSpPr>
        <p:spPr>
          <a:xfrm>
            <a:off x="8009518" y="6974082"/>
            <a:ext cx="2124086" cy="2124086"/>
          </a:xfrm>
          <a:custGeom>
            <a:avLst/>
            <a:gdLst/>
            <a:ahLst/>
            <a:cxnLst/>
            <a:rect l="l" t="t" r="r" b="b"/>
            <a:pathLst>
              <a:path w="2124086" h="2124086">
                <a:moveTo>
                  <a:pt x="0" y="0"/>
                </a:moveTo>
                <a:lnTo>
                  <a:pt x="2124086" y="0"/>
                </a:lnTo>
                <a:lnTo>
                  <a:pt x="2124086" y="2124086"/>
                </a:lnTo>
                <a:lnTo>
                  <a:pt x="0" y="212408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234376" y="6974082"/>
            <a:ext cx="2127192" cy="2053708"/>
          </a:xfrm>
          <a:custGeom>
            <a:avLst/>
            <a:gdLst/>
            <a:ahLst/>
            <a:cxnLst/>
            <a:rect l="l" t="t" r="r" b="b"/>
            <a:pathLst>
              <a:path w="2127192" h="2053708">
                <a:moveTo>
                  <a:pt x="0" y="0"/>
                </a:moveTo>
                <a:lnTo>
                  <a:pt x="2127192" y="0"/>
                </a:lnTo>
                <a:lnTo>
                  <a:pt x="2127192" y="2053708"/>
                </a:lnTo>
                <a:lnTo>
                  <a:pt x="0" y="20537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778704" y="7106426"/>
            <a:ext cx="2822911" cy="1789020"/>
          </a:xfrm>
          <a:custGeom>
            <a:avLst/>
            <a:gdLst/>
            <a:ahLst/>
            <a:cxnLst/>
            <a:rect l="l" t="t" r="r" b="b"/>
            <a:pathLst>
              <a:path w="2822911" h="1789020">
                <a:moveTo>
                  <a:pt x="0" y="0"/>
                </a:moveTo>
                <a:lnTo>
                  <a:pt x="2822911" y="0"/>
                </a:lnTo>
                <a:lnTo>
                  <a:pt x="2822911" y="1789020"/>
                </a:lnTo>
                <a:lnTo>
                  <a:pt x="0" y="17890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0" y="3206189"/>
            <a:ext cx="18288000" cy="244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  <a:spcBef>
                <a:spcPct val="0"/>
              </a:spcBef>
            </a:pPr>
            <a:r>
              <a:rPr lang="en-US" sz="8000" spc="-160">
                <a:solidFill>
                  <a:srgbClr val="FFFFFF"/>
                </a:solidFill>
                <a:latin typeface="Antonio Bold"/>
              </a:rPr>
              <a:t>Gestion des déchets des espaces extérieurs et des bâtiments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83669" y="5777939"/>
            <a:ext cx="17782878" cy="58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4C4B62"/>
                </a:solidFill>
                <a:latin typeface="Open Sans"/>
              </a:rPr>
              <a:t>Bâtiments de cours, service reprographie et CDI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83668" y="9212064"/>
            <a:ext cx="787837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48B281"/>
                </a:solidFill>
                <a:latin typeface="Open Sans Bold"/>
              </a:rPr>
              <a:t>12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8009518" y="765776"/>
            <a:ext cx="2268963" cy="226896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599"/>
                </a:lnSpc>
              </a:pPr>
              <a:r>
                <a:rPr lang="en-US" sz="7999">
                  <a:solidFill>
                    <a:srgbClr val="48B281"/>
                  </a:solidFill>
                  <a:latin typeface="Antonio Bold"/>
                </a:rPr>
                <a:t>2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11477190" y="9258300"/>
            <a:ext cx="1698559" cy="1101576"/>
          </a:xfrm>
          <a:custGeom>
            <a:avLst/>
            <a:gdLst/>
            <a:ahLst/>
            <a:cxnLst/>
            <a:rect l="l" t="t" r="r" b="b"/>
            <a:pathLst>
              <a:path w="1698559" h="1101576">
                <a:moveTo>
                  <a:pt x="0" y="0"/>
                </a:moveTo>
                <a:lnTo>
                  <a:pt x="1698559" y="0"/>
                </a:lnTo>
                <a:lnTo>
                  <a:pt x="1698559" y="1101576"/>
                </a:lnTo>
                <a:lnTo>
                  <a:pt x="0" y="11015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504458" y="9485629"/>
            <a:ext cx="2399696" cy="646918"/>
          </a:xfrm>
          <a:custGeom>
            <a:avLst/>
            <a:gdLst/>
            <a:ahLst/>
            <a:cxnLst/>
            <a:rect l="l" t="t" r="r" b="b"/>
            <a:pathLst>
              <a:path w="2399696" h="646918">
                <a:moveTo>
                  <a:pt x="0" y="0"/>
                </a:moveTo>
                <a:lnTo>
                  <a:pt x="2399696" y="0"/>
                </a:lnTo>
                <a:lnTo>
                  <a:pt x="2399696" y="646918"/>
                </a:lnTo>
                <a:lnTo>
                  <a:pt x="0" y="6469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152760" y="9352416"/>
            <a:ext cx="1899968" cy="809822"/>
          </a:xfrm>
          <a:custGeom>
            <a:avLst/>
            <a:gdLst/>
            <a:ahLst/>
            <a:cxnLst/>
            <a:rect l="l" t="t" r="r" b="b"/>
            <a:pathLst>
              <a:path w="1899968" h="809822">
                <a:moveTo>
                  <a:pt x="0" y="0"/>
                </a:moveTo>
                <a:lnTo>
                  <a:pt x="1899968" y="0"/>
                </a:lnTo>
                <a:lnTo>
                  <a:pt x="1899968" y="809822"/>
                </a:lnTo>
                <a:lnTo>
                  <a:pt x="0" y="8098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76758" y="-2375785"/>
            <a:ext cx="6110281" cy="15038570"/>
            <a:chOff x="0" y="0"/>
            <a:chExt cx="1609292" cy="39607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9292" cy="3960776"/>
            </a:xfrm>
            <a:custGeom>
              <a:avLst/>
              <a:gdLst/>
              <a:ahLst/>
              <a:cxnLst/>
              <a:rect l="l" t="t" r="r" b="b"/>
              <a:pathLst>
                <a:path w="1609292" h="3960776">
                  <a:moveTo>
                    <a:pt x="0" y="0"/>
                  </a:moveTo>
                  <a:lnTo>
                    <a:pt x="1609292" y="0"/>
                  </a:lnTo>
                  <a:lnTo>
                    <a:pt x="1609292" y="3960776"/>
                  </a:lnTo>
                  <a:lnTo>
                    <a:pt x="0" y="3960776"/>
                  </a:lnTo>
                  <a:close/>
                </a:path>
              </a:pathLst>
            </a:custGeom>
            <a:solidFill>
              <a:srgbClr val="48B28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1609292" cy="39607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37101" y="5432394"/>
            <a:ext cx="2233024" cy="1660558"/>
          </a:xfrm>
          <a:custGeom>
            <a:avLst/>
            <a:gdLst/>
            <a:ahLst/>
            <a:cxnLst/>
            <a:rect l="l" t="t" r="r" b="b"/>
            <a:pathLst>
              <a:path w="2233024" h="1660558">
                <a:moveTo>
                  <a:pt x="0" y="0"/>
                </a:moveTo>
                <a:lnTo>
                  <a:pt x="2233024" y="0"/>
                </a:lnTo>
                <a:lnTo>
                  <a:pt x="2233024" y="1660558"/>
                </a:lnTo>
                <a:lnTo>
                  <a:pt x="0" y="1660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53274" y="8097006"/>
            <a:ext cx="988918" cy="1352997"/>
          </a:xfrm>
          <a:custGeom>
            <a:avLst/>
            <a:gdLst/>
            <a:ahLst/>
            <a:cxnLst/>
            <a:rect l="l" t="t" r="r" b="b"/>
            <a:pathLst>
              <a:path w="988918" h="1352997">
                <a:moveTo>
                  <a:pt x="0" y="0"/>
                </a:moveTo>
                <a:lnTo>
                  <a:pt x="988918" y="0"/>
                </a:lnTo>
                <a:lnTo>
                  <a:pt x="988918" y="1352997"/>
                </a:lnTo>
                <a:lnTo>
                  <a:pt x="0" y="135299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91113" y="1515100"/>
            <a:ext cx="2913241" cy="2913241"/>
          </a:xfrm>
          <a:custGeom>
            <a:avLst/>
            <a:gdLst/>
            <a:ahLst/>
            <a:cxnLst/>
            <a:rect l="l" t="t" r="r" b="b"/>
            <a:pathLst>
              <a:path w="2913241" h="2913241">
                <a:moveTo>
                  <a:pt x="0" y="0"/>
                </a:moveTo>
                <a:lnTo>
                  <a:pt x="2913241" y="0"/>
                </a:lnTo>
                <a:lnTo>
                  <a:pt x="2913241" y="2913241"/>
                </a:lnTo>
                <a:lnTo>
                  <a:pt x="0" y="29132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370125" y="286375"/>
            <a:ext cx="11547750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  <a:spcBef>
                <a:spcPct val="0"/>
              </a:spcBef>
            </a:pPr>
            <a:r>
              <a:rPr lang="en-US" sz="8000" spc="-160">
                <a:solidFill>
                  <a:srgbClr val="000000"/>
                </a:solidFill>
                <a:latin typeface="Antonio Bold"/>
              </a:rPr>
              <a:t>Méthodologie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173306" y="6205340"/>
            <a:ext cx="8558677" cy="183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endParaRPr/>
          </a:p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Open Sans"/>
              </a:rPr>
              <a:t>Diagnostic des points de collecte</a:t>
            </a:r>
          </a:p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Open Sans"/>
              </a:rPr>
              <a:t>Caractérisation visuelle des déchets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173306" y="2905046"/>
            <a:ext cx="10520345" cy="121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endParaRPr/>
          </a:p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Open Sans"/>
              </a:rPr>
              <a:t>Personnels du lycée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618667" y="2200196"/>
            <a:ext cx="3109278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>
                <a:solidFill>
                  <a:srgbClr val="48B281"/>
                </a:solidFill>
                <a:latin typeface="Open Sans Bold"/>
              </a:rPr>
              <a:t>Entretiens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618667" y="5707379"/>
            <a:ext cx="3952399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>
                <a:solidFill>
                  <a:srgbClr val="48B281"/>
                </a:solidFill>
                <a:latin typeface="Open Sans Bold"/>
              </a:rPr>
              <a:t>Observations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83668" y="9212065"/>
            <a:ext cx="859275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FFFFFF"/>
                </a:solidFill>
                <a:latin typeface="Open Sans Bold"/>
              </a:rPr>
              <a:t>13</a:t>
            </a:r>
          </a:p>
        </p:txBody>
      </p:sp>
      <p:sp>
        <p:nvSpPr>
          <p:cNvPr id="14" name="Freeform 14"/>
          <p:cNvSpPr/>
          <p:nvPr/>
        </p:nvSpPr>
        <p:spPr>
          <a:xfrm>
            <a:off x="11477190" y="9258300"/>
            <a:ext cx="1698559" cy="1101576"/>
          </a:xfrm>
          <a:custGeom>
            <a:avLst/>
            <a:gdLst/>
            <a:ahLst/>
            <a:cxnLst/>
            <a:rect l="l" t="t" r="r" b="b"/>
            <a:pathLst>
              <a:path w="1698559" h="1101576">
                <a:moveTo>
                  <a:pt x="0" y="0"/>
                </a:moveTo>
                <a:lnTo>
                  <a:pt x="1698559" y="0"/>
                </a:lnTo>
                <a:lnTo>
                  <a:pt x="1698559" y="1101576"/>
                </a:lnTo>
                <a:lnTo>
                  <a:pt x="0" y="11015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504458" y="9485629"/>
            <a:ext cx="2399696" cy="646918"/>
          </a:xfrm>
          <a:custGeom>
            <a:avLst/>
            <a:gdLst/>
            <a:ahLst/>
            <a:cxnLst/>
            <a:rect l="l" t="t" r="r" b="b"/>
            <a:pathLst>
              <a:path w="2399696" h="646918">
                <a:moveTo>
                  <a:pt x="0" y="0"/>
                </a:moveTo>
                <a:lnTo>
                  <a:pt x="2399696" y="0"/>
                </a:lnTo>
                <a:lnTo>
                  <a:pt x="2399696" y="646918"/>
                </a:lnTo>
                <a:lnTo>
                  <a:pt x="0" y="64691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152760" y="9352416"/>
            <a:ext cx="1899968" cy="809822"/>
          </a:xfrm>
          <a:custGeom>
            <a:avLst/>
            <a:gdLst/>
            <a:ahLst/>
            <a:cxnLst/>
            <a:rect l="l" t="t" r="r" b="b"/>
            <a:pathLst>
              <a:path w="1899968" h="809822">
                <a:moveTo>
                  <a:pt x="0" y="0"/>
                </a:moveTo>
                <a:lnTo>
                  <a:pt x="1899968" y="0"/>
                </a:lnTo>
                <a:lnTo>
                  <a:pt x="1899968" y="809822"/>
                </a:lnTo>
                <a:lnTo>
                  <a:pt x="0" y="80982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77190" y="9258300"/>
            <a:ext cx="1698559" cy="1101576"/>
          </a:xfrm>
          <a:custGeom>
            <a:avLst/>
            <a:gdLst/>
            <a:ahLst/>
            <a:cxnLst/>
            <a:rect l="l" t="t" r="r" b="b"/>
            <a:pathLst>
              <a:path w="1698559" h="1101576">
                <a:moveTo>
                  <a:pt x="0" y="0"/>
                </a:moveTo>
                <a:lnTo>
                  <a:pt x="1698559" y="0"/>
                </a:lnTo>
                <a:lnTo>
                  <a:pt x="1698559" y="1101576"/>
                </a:lnTo>
                <a:lnTo>
                  <a:pt x="0" y="11015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504458" y="9485629"/>
            <a:ext cx="2399696" cy="646918"/>
          </a:xfrm>
          <a:custGeom>
            <a:avLst/>
            <a:gdLst/>
            <a:ahLst/>
            <a:cxnLst/>
            <a:rect l="l" t="t" r="r" b="b"/>
            <a:pathLst>
              <a:path w="2399696" h="646918">
                <a:moveTo>
                  <a:pt x="0" y="0"/>
                </a:moveTo>
                <a:lnTo>
                  <a:pt x="2399696" y="0"/>
                </a:lnTo>
                <a:lnTo>
                  <a:pt x="2399696" y="646918"/>
                </a:lnTo>
                <a:lnTo>
                  <a:pt x="0" y="6469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152760" y="9352416"/>
            <a:ext cx="1899968" cy="809822"/>
          </a:xfrm>
          <a:custGeom>
            <a:avLst/>
            <a:gdLst/>
            <a:ahLst/>
            <a:cxnLst/>
            <a:rect l="l" t="t" r="r" b="b"/>
            <a:pathLst>
              <a:path w="1899968" h="809822">
                <a:moveTo>
                  <a:pt x="0" y="0"/>
                </a:moveTo>
                <a:lnTo>
                  <a:pt x="1899968" y="0"/>
                </a:lnTo>
                <a:lnTo>
                  <a:pt x="1899968" y="809822"/>
                </a:lnTo>
                <a:lnTo>
                  <a:pt x="0" y="809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 rot="2047689">
            <a:off x="3765258" y="-8234735"/>
            <a:ext cx="10086350" cy="1008635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8B281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graphicFrame>
        <p:nvGraphicFramePr>
          <p:cNvPr id="8" name="Table 8"/>
          <p:cNvGraphicFramePr>
            <a:graphicFrameLocks noGrp="1"/>
          </p:cNvGraphicFramePr>
          <p:nvPr/>
        </p:nvGraphicFramePr>
        <p:xfrm>
          <a:off x="3866888" y="2283785"/>
          <a:ext cx="12645215" cy="7169854"/>
        </p:xfrm>
        <a:graphic>
          <a:graphicData uri="http://schemas.openxmlformats.org/drawingml/2006/table">
            <a:tbl>
              <a:tblPr/>
              <a:tblGrid>
                <a:gridCol w="2290762"/>
                <a:gridCol w="2983190"/>
                <a:gridCol w="7371263"/>
              </a:tblGrid>
              <a:tr h="1388503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FFFFFF"/>
                          </a:solidFill>
                          <a:latin typeface="Open Sans Bold"/>
                        </a:rPr>
                        <a:t>Date de l'entretien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B2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FFFFFF"/>
                          </a:solidFill>
                          <a:latin typeface="Open Sans Bold"/>
                        </a:rPr>
                        <a:t>Interviewer 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B2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FFFFFF"/>
                          </a:solidFill>
                          <a:latin typeface="Open Sans Bold"/>
                        </a:rPr>
                        <a:t>Description 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B281"/>
                    </a:solidFill>
                  </a:tcPr>
                </a:tc>
              </a:tr>
              <a:tr h="1340624"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Open Sans"/>
                        </a:rPr>
                        <a:t>Lundi</a:t>
                      </a:r>
                      <a:endParaRPr lang="en-US" sz="1100"/>
                    </a:p>
                    <a:p>
                      <a:pPr algn="ctr">
                        <a:lnSpc>
                          <a:spcPts val="3359"/>
                        </a:lnSpc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Open Sans"/>
                        </a:rPr>
                        <a:t>  20/11/2023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Open Sans"/>
                        </a:rPr>
                        <a:t>Les écodélégués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Open Sans"/>
                        </a:rPr>
                        <a:t>Echanges sur toutes les thématiques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1963"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Open Sans"/>
                        </a:rPr>
                        <a:t>Mardi</a:t>
                      </a:r>
                      <a:endParaRPr lang="en-US" sz="1100"/>
                    </a:p>
                    <a:p>
                      <a:pPr algn="ctr">
                        <a:lnSpc>
                          <a:spcPts val="3359"/>
                        </a:lnSpc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Open Sans"/>
                        </a:rPr>
                        <a:t>  21/11/2023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Open Sans"/>
                        </a:rPr>
                        <a:t>Responsable de service reprographie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Open Sans"/>
                        </a:rPr>
                        <a:t>Axe papier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8140">
                <a:tc rowSpan="2"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Open Sans"/>
                        </a:rPr>
                        <a:t>Mercredi</a:t>
                      </a:r>
                      <a:endParaRPr lang="en-US" sz="1100"/>
                    </a:p>
                    <a:p>
                      <a:pPr algn="ctr">
                        <a:lnSpc>
                          <a:spcPts val="3359"/>
                        </a:lnSpc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Open Sans"/>
                        </a:rPr>
                        <a:t>  22/2023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Open Sans"/>
                        </a:rPr>
                        <a:t>Documentaliste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Open Sans"/>
                        </a:rPr>
                        <a:t>Gestion des livres dans le CDI 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0624">
                <a:tc vMerge="1"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Open Sans"/>
                        </a:rPr>
                        <a:t>Mercredi</a:t>
                      </a:r>
                      <a:endParaRPr lang="en-US" sz="1100"/>
                    </a:p>
                    <a:p>
                      <a:pPr algn="ctr">
                        <a:lnSpc>
                          <a:spcPts val="3359"/>
                        </a:lnSpc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Open Sans"/>
                        </a:rPr>
                        <a:t>  22/2023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Open Sans"/>
                        </a:rPr>
                        <a:t>Agents</a:t>
                      </a:r>
                      <a:endParaRPr lang="en-US" sz="1100"/>
                    </a:p>
                    <a:p>
                      <a:pPr algn="ctr">
                        <a:lnSpc>
                          <a:spcPts val="3359"/>
                        </a:lnSpc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Open Sans"/>
                        </a:rPr>
                        <a:t>  d'entretien 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Open Sans"/>
                        </a:rPr>
                        <a:t>Gestion des déchets dans les salles de cours 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Box 9"/>
          <p:cNvSpPr txBox="1"/>
          <p:nvPr/>
        </p:nvSpPr>
        <p:spPr>
          <a:xfrm>
            <a:off x="6827680" y="54700"/>
            <a:ext cx="3961507" cy="1276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99"/>
              </a:lnSpc>
            </a:pPr>
            <a:r>
              <a:rPr lang="en-US" sz="7499">
                <a:solidFill>
                  <a:srgbClr val="FFFFFF"/>
                </a:solidFill>
                <a:latin typeface="Antonio Bold"/>
              </a:rPr>
              <a:t>Entretiens </a:t>
            </a:r>
          </a:p>
        </p:txBody>
      </p:sp>
      <p:sp>
        <p:nvSpPr>
          <p:cNvPr id="10" name="Freeform 10"/>
          <p:cNvSpPr/>
          <p:nvPr/>
        </p:nvSpPr>
        <p:spPr>
          <a:xfrm>
            <a:off x="559887" y="1577731"/>
            <a:ext cx="2913241" cy="2913241"/>
          </a:xfrm>
          <a:custGeom>
            <a:avLst/>
            <a:gdLst/>
            <a:ahLst/>
            <a:cxnLst/>
            <a:rect l="l" t="t" r="r" b="b"/>
            <a:pathLst>
              <a:path w="2913241" h="2913241">
                <a:moveTo>
                  <a:pt x="0" y="0"/>
                </a:moveTo>
                <a:lnTo>
                  <a:pt x="2913240" y="0"/>
                </a:lnTo>
                <a:lnTo>
                  <a:pt x="2913240" y="2913240"/>
                </a:lnTo>
                <a:lnTo>
                  <a:pt x="0" y="29132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-81699" y="6074475"/>
            <a:ext cx="3554826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 Bold"/>
              </a:rPr>
              <a:t>Enquête et collecte des données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83668" y="9212064"/>
            <a:ext cx="787837" cy="646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48B281"/>
                </a:solidFill>
                <a:latin typeface="Open Sans Bold"/>
              </a:rPr>
              <a:t>14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77190" y="9258300"/>
            <a:ext cx="1698559" cy="1101576"/>
          </a:xfrm>
          <a:custGeom>
            <a:avLst/>
            <a:gdLst/>
            <a:ahLst/>
            <a:cxnLst/>
            <a:rect l="l" t="t" r="r" b="b"/>
            <a:pathLst>
              <a:path w="1698559" h="1101576">
                <a:moveTo>
                  <a:pt x="0" y="0"/>
                </a:moveTo>
                <a:lnTo>
                  <a:pt x="1698559" y="0"/>
                </a:lnTo>
                <a:lnTo>
                  <a:pt x="1698559" y="1101576"/>
                </a:lnTo>
                <a:lnTo>
                  <a:pt x="0" y="11015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504458" y="9485629"/>
            <a:ext cx="2399696" cy="646918"/>
          </a:xfrm>
          <a:custGeom>
            <a:avLst/>
            <a:gdLst/>
            <a:ahLst/>
            <a:cxnLst/>
            <a:rect l="l" t="t" r="r" b="b"/>
            <a:pathLst>
              <a:path w="2399696" h="646918">
                <a:moveTo>
                  <a:pt x="0" y="0"/>
                </a:moveTo>
                <a:lnTo>
                  <a:pt x="2399696" y="0"/>
                </a:lnTo>
                <a:lnTo>
                  <a:pt x="2399696" y="646918"/>
                </a:lnTo>
                <a:lnTo>
                  <a:pt x="0" y="6469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152760" y="9352416"/>
            <a:ext cx="1899968" cy="809822"/>
          </a:xfrm>
          <a:custGeom>
            <a:avLst/>
            <a:gdLst/>
            <a:ahLst/>
            <a:cxnLst/>
            <a:rect l="l" t="t" r="r" b="b"/>
            <a:pathLst>
              <a:path w="1899968" h="809822">
                <a:moveTo>
                  <a:pt x="0" y="0"/>
                </a:moveTo>
                <a:lnTo>
                  <a:pt x="1899968" y="0"/>
                </a:lnTo>
                <a:lnTo>
                  <a:pt x="1899968" y="809822"/>
                </a:lnTo>
                <a:lnTo>
                  <a:pt x="0" y="809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 rot="2047689">
            <a:off x="3765258" y="-8234735"/>
            <a:ext cx="10086350" cy="1008635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8B281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4947828" y="1955319"/>
            <a:ext cx="12070886" cy="6652809"/>
          </a:xfrm>
          <a:custGeom>
            <a:avLst/>
            <a:gdLst/>
            <a:ahLst/>
            <a:cxnLst/>
            <a:rect l="l" t="t" r="r" b="b"/>
            <a:pathLst>
              <a:path w="12070886" h="6652809">
                <a:moveTo>
                  <a:pt x="0" y="0"/>
                </a:moveTo>
                <a:lnTo>
                  <a:pt x="12070886" y="0"/>
                </a:lnTo>
                <a:lnTo>
                  <a:pt x="12070886" y="6652809"/>
                </a:lnTo>
                <a:lnTo>
                  <a:pt x="0" y="66528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96367" y="2917841"/>
            <a:ext cx="1780280" cy="1488591"/>
          </a:xfrm>
          <a:custGeom>
            <a:avLst/>
            <a:gdLst/>
            <a:ahLst/>
            <a:cxnLst/>
            <a:rect l="l" t="t" r="r" b="b"/>
            <a:pathLst>
              <a:path w="1780280" h="1488591">
                <a:moveTo>
                  <a:pt x="0" y="0"/>
                </a:moveTo>
                <a:lnTo>
                  <a:pt x="1780280" y="0"/>
                </a:lnTo>
                <a:lnTo>
                  <a:pt x="1780280" y="1488591"/>
                </a:lnTo>
                <a:lnTo>
                  <a:pt x="0" y="148859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545180" y="2393157"/>
            <a:ext cx="2750343" cy="2750343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0F4F8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717308" y="5638441"/>
            <a:ext cx="2811505" cy="2761450"/>
            <a:chOff x="0" y="0"/>
            <a:chExt cx="756356" cy="74289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56356" cy="742890"/>
            </a:xfrm>
            <a:custGeom>
              <a:avLst/>
              <a:gdLst/>
              <a:ahLst/>
              <a:cxnLst/>
              <a:rect l="l" t="t" r="r" b="b"/>
              <a:pathLst>
                <a:path w="756356" h="742890">
                  <a:moveTo>
                    <a:pt x="378178" y="0"/>
                  </a:moveTo>
                  <a:cubicBezTo>
                    <a:pt x="169316" y="0"/>
                    <a:pt x="0" y="166302"/>
                    <a:pt x="0" y="371445"/>
                  </a:cubicBezTo>
                  <a:cubicBezTo>
                    <a:pt x="0" y="576588"/>
                    <a:pt x="169316" y="742890"/>
                    <a:pt x="378178" y="742890"/>
                  </a:cubicBezTo>
                  <a:cubicBezTo>
                    <a:pt x="587040" y="742890"/>
                    <a:pt x="756356" y="576588"/>
                    <a:pt x="756356" y="371445"/>
                  </a:cubicBezTo>
                  <a:cubicBezTo>
                    <a:pt x="756356" y="166302"/>
                    <a:pt x="587040" y="0"/>
                    <a:pt x="378178" y="0"/>
                  </a:cubicBezTo>
                  <a:close/>
                </a:path>
              </a:pathLst>
            </a:custGeom>
            <a:solidFill>
              <a:srgbClr val="C0DBA5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0908" y="69646"/>
              <a:ext cx="614539" cy="6035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71183" y="6487651"/>
            <a:ext cx="1500631" cy="1448109"/>
          </a:xfrm>
          <a:custGeom>
            <a:avLst/>
            <a:gdLst/>
            <a:ahLst/>
            <a:cxnLst/>
            <a:rect l="l" t="t" r="r" b="b"/>
            <a:pathLst>
              <a:path w="1500631" h="1448109">
                <a:moveTo>
                  <a:pt x="0" y="0"/>
                </a:moveTo>
                <a:lnTo>
                  <a:pt x="1500631" y="0"/>
                </a:lnTo>
                <a:lnTo>
                  <a:pt x="1500631" y="1448109"/>
                </a:lnTo>
                <a:lnTo>
                  <a:pt x="0" y="14481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4000"/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ysDot"/>
            <a:miter/>
          </a:ln>
        </p:spPr>
      </p:sp>
      <p:sp>
        <p:nvSpPr>
          <p:cNvPr id="17" name="TextBox 17"/>
          <p:cNvSpPr txBox="1"/>
          <p:nvPr/>
        </p:nvSpPr>
        <p:spPr>
          <a:xfrm>
            <a:off x="5119948" y="8761465"/>
            <a:ext cx="7376970" cy="782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8"/>
              </a:lnSpc>
            </a:pPr>
            <a:r>
              <a:rPr lang="en-US" sz="2284">
                <a:solidFill>
                  <a:srgbClr val="48B281"/>
                </a:solidFill>
                <a:latin typeface="Open Sans Bold"/>
              </a:rPr>
              <a:t> Localisation des emplacements des poubelles dans l’espace commun (Google Map)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92875" y="2870216"/>
            <a:ext cx="4054953" cy="1837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85"/>
              </a:lnSpc>
            </a:pPr>
            <a:r>
              <a:rPr lang="en-US" sz="2775">
                <a:solidFill>
                  <a:srgbClr val="000000"/>
                </a:solidFill>
                <a:latin typeface="Open Sans Bold"/>
              </a:rPr>
              <a:t>1.Repérage</a:t>
            </a:r>
          </a:p>
          <a:p>
            <a:pPr algn="ctr">
              <a:lnSpc>
                <a:spcPts val="3605"/>
              </a:lnSpc>
            </a:pPr>
            <a:r>
              <a:rPr lang="en-US" sz="2575">
                <a:solidFill>
                  <a:srgbClr val="000000"/>
                </a:solidFill>
                <a:latin typeface="Open Sans"/>
              </a:rPr>
              <a:t> localisation </a:t>
            </a:r>
          </a:p>
          <a:p>
            <a:pPr algn="ctr">
              <a:lnSpc>
                <a:spcPts val="3605"/>
              </a:lnSpc>
            </a:pPr>
            <a:r>
              <a:rPr lang="en-US" sz="2575">
                <a:solidFill>
                  <a:srgbClr val="000000"/>
                </a:solidFill>
                <a:latin typeface="Open Sans"/>
              </a:rPr>
              <a:t>des</a:t>
            </a:r>
          </a:p>
          <a:p>
            <a:pPr algn="ctr">
              <a:lnSpc>
                <a:spcPts val="3605"/>
              </a:lnSpc>
            </a:pPr>
            <a:r>
              <a:rPr lang="en-US" sz="2575">
                <a:solidFill>
                  <a:srgbClr val="000000"/>
                </a:solidFill>
                <a:latin typeface="Open Sans"/>
              </a:rPr>
              <a:t> poubelles.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63257" y="6077617"/>
            <a:ext cx="3519608" cy="23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5"/>
              </a:lnSpc>
            </a:pPr>
            <a:r>
              <a:rPr lang="en-US" sz="2496">
                <a:solidFill>
                  <a:srgbClr val="000000"/>
                </a:solidFill>
                <a:latin typeface="Open Sans Bold"/>
              </a:rPr>
              <a:t>2.Analyse </a:t>
            </a:r>
            <a:r>
              <a:rPr lang="en-US" sz="2496">
                <a:solidFill>
                  <a:srgbClr val="000000"/>
                </a:solidFill>
                <a:latin typeface="Open Sans"/>
              </a:rPr>
              <a:t> positionnement </a:t>
            </a:r>
          </a:p>
          <a:p>
            <a:pPr algn="ctr">
              <a:lnSpc>
                <a:spcPts val="3775"/>
              </a:lnSpc>
            </a:pPr>
            <a:r>
              <a:rPr lang="en-US" sz="2696">
                <a:solidFill>
                  <a:srgbClr val="000000"/>
                </a:solidFill>
                <a:latin typeface="Open Sans"/>
              </a:rPr>
              <a:t>des</a:t>
            </a:r>
          </a:p>
          <a:p>
            <a:pPr algn="ctr">
              <a:lnSpc>
                <a:spcPts val="3775"/>
              </a:lnSpc>
            </a:pPr>
            <a:r>
              <a:rPr lang="en-US" sz="2696">
                <a:solidFill>
                  <a:srgbClr val="000000"/>
                </a:solidFill>
                <a:latin typeface="Open Sans"/>
              </a:rPr>
              <a:t>poubelles.</a:t>
            </a:r>
          </a:p>
          <a:p>
            <a:pPr algn="ctr">
              <a:lnSpc>
                <a:spcPts val="4055"/>
              </a:lnSpc>
            </a:pPr>
            <a:endParaRPr/>
          </a:p>
        </p:txBody>
      </p:sp>
      <p:sp>
        <p:nvSpPr>
          <p:cNvPr id="20" name="TextBox 20"/>
          <p:cNvSpPr txBox="1"/>
          <p:nvPr/>
        </p:nvSpPr>
        <p:spPr>
          <a:xfrm>
            <a:off x="3206008" y="77240"/>
            <a:ext cx="11204850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  <a:spcBef>
                <a:spcPct val="0"/>
              </a:spcBef>
            </a:pPr>
            <a:r>
              <a:rPr lang="en-US" sz="7500" spc="-150">
                <a:solidFill>
                  <a:srgbClr val="FAFAFA"/>
                </a:solidFill>
                <a:latin typeface="Antonio Bold"/>
              </a:rPr>
              <a:t>Observations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83655" y="9212064"/>
            <a:ext cx="859289" cy="646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48B281"/>
                </a:solidFill>
                <a:latin typeface="Open Sans Bold"/>
              </a:rPr>
              <a:t>15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779732" y="745577"/>
            <a:ext cx="4628555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68D6A3"/>
                </a:solidFill>
                <a:latin typeface="Antonio Bold"/>
              </a:rPr>
              <a:t>Espaces extérieurs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48128">
            <a:off x="7307095" y="8094508"/>
            <a:ext cx="1281548" cy="927520"/>
          </a:xfrm>
          <a:custGeom>
            <a:avLst/>
            <a:gdLst/>
            <a:ahLst/>
            <a:cxnLst/>
            <a:rect l="l" t="t" r="r" b="b"/>
            <a:pathLst>
              <a:path w="1281548" h="927520">
                <a:moveTo>
                  <a:pt x="0" y="0"/>
                </a:moveTo>
                <a:lnTo>
                  <a:pt x="1281547" y="0"/>
                </a:lnTo>
                <a:lnTo>
                  <a:pt x="1281547" y="927520"/>
                </a:lnTo>
                <a:lnTo>
                  <a:pt x="0" y="9275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4347647" y="2108931"/>
            <a:ext cx="3287602" cy="3287602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16666" r="-16666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9497821" y="2062953"/>
            <a:ext cx="3333580" cy="333358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16666" r="-16666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758519" y="2003425"/>
            <a:ext cx="3452636" cy="3452636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t="-16666" b="-16666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5780672" y="2011187"/>
            <a:ext cx="3444874" cy="344487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16666" r="-16666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4095016" y="7300579"/>
            <a:ext cx="2499640" cy="1090752"/>
          </a:xfrm>
          <a:custGeom>
            <a:avLst/>
            <a:gdLst/>
            <a:ahLst/>
            <a:cxnLst/>
            <a:rect l="l" t="t" r="r" b="b"/>
            <a:pathLst>
              <a:path w="2499640" h="1090752">
                <a:moveTo>
                  <a:pt x="0" y="0"/>
                </a:moveTo>
                <a:lnTo>
                  <a:pt x="2499640" y="0"/>
                </a:lnTo>
                <a:lnTo>
                  <a:pt x="2499640" y="1090752"/>
                </a:lnTo>
                <a:lnTo>
                  <a:pt x="0" y="10907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557859" y="6714008"/>
            <a:ext cx="1573953" cy="2091632"/>
          </a:xfrm>
          <a:custGeom>
            <a:avLst/>
            <a:gdLst/>
            <a:ahLst/>
            <a:cxnLst/>
            <a:rect l="l" t="t" r="r" b="b"/>
            <a:pathLst>
              <a:path w="1573953" h="2091632">
                <a:moveTo>
                  <a:pt x="0" y="0"/>
                </a:moveTo>
                <a:lnTo>
                  <a:pt x="1573953" y="0"/>
                </a:lnTo>
                <a:lnTo>
                  <a:pt x="1573953" y="2091632"/>
                </a:lnTo>
                <a:lnTo>
                  <a:pt x="0" y="20916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8808433" y="8343706"/>
            <a:ext cx="2836603" cy="474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2"/>
              </a:lnSpc>
            </a:pPr>
            <a:r>
              <a:rPr lang="en-US" sz="2823">
                <a:solidFill>
                  <a:srgbClr val="06416D"/>
                </a:solidFill>
                <a:latin typeface="Open Sans Bold"/>
              </a:rPr>
              <a:t>Tri à améliorer. </a:t>
            </a:r>
          </a:p>
        </p:txBody>
      </p:sp>
      <p:sp>
        <p:nvSpPr>
          <p:cNvPr id="14" name="Freeform 14"/>
          <p:cNvSpPr/>
          <p:nvPr/>
        </p:nvSpPr>
        <p:spPr>
          <a:xfrm>
            <a:off x="12173574" y="6880954"/>
            <a:ext cx="1048221" cy="1434133"/>
          </a:xfrm>
          <a:custGeom>
            <a:avLst/>
            <a:gdLst/>
            <a:ahLst/>
            <a:cxnLst/>
            <a:rect l="l" t="t" r="r" b="b"/>
            <a:pathLst>
              <a:path w="1048221" h="1434133">
                <a:moveTo>
                  <a:pt x="0" y="0"/>
                </a:moveTo>
                <a:lnTo>
                  <a:pt x="1048220" y="0"/>
                </a:lnTo>
                <a:lnTo>
                  <a:pt x="1048220" y="1434132"/>
                </a:lnTo>
                <a:lnTo>
                  <a:pt x="0" y="14341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3311701" y="7483469"/>
            <a:ext cx="3564616" cy="410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6"/>
              </a:lnSpc>
              <a:spcBef>
                <a:spcPct val="0"/>
              </a:spcBef>
            </a:pPr>
            <a:r>
              <a:rPr lang="en-US" sz="2454">
                <a:solidFill>
                  <a:srgbClr val="06416D"/>
                </a:solidFill>
                <a:latin typeface="Open Sans Bold"/>
              </a:rPr>
              <a:t>Extérieur</a:t>
            </a:r>
          </a:p>
        </p:txBody>
      </p:sp>
      <p:sp>
        <p:nvSpPr>
          <p:cNvPr id="16" name="Freeform 16"/>
          <p:cNvSpPr/>
          <p:nvPr/>
        </p:nvSpPr>
        <p:spPr>
          <a:xfrm rot="9740020">
            <a:off x="13406727" y="6762007"/>
            <a:ext cx="1101893" cy="797495"/>
          </a:xfrm>
          <a:custGeom>
            <a:avLst/>
            <a:gdLst/>
            <a:ahLst/>
            <a:cxnLst/>
            <a:rect l="l" t="t" r="r" b="b"/>
            <a:pathLst>
              <a:path w="1101893" h="797495">
                <a:moveTo>
                  <a:pt x="0" y="0"/>
                </a:moveTo>
                <a:lnTo>
                  <a:pt x="1101893" y="0"/>
                </a:lnTo>
                <a:lnTo>
                  <a:pt x="1101893" y="797495"/>
                </a:lnTo>
                <a:lnTo>
                  <a:pt x="0" y="7974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3547671" y="5423176"/>
            <a:ext cx="4887553" cy="878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4"/>
              </a:lnSpc>
              <a:spcBef>
                <a:spcPct val="0"/>
              </a:spcBef>
            </a:pPr>
            <a:r>
              <a:rPr lang="en-US" sz="3053">
                <a:solidFill>
                  <a:srgbClr val="6BAF00"/>
                </a:solidFill>
                <a:latin typeface="Open Sans Bold"/>
              </a:rPr>
              <a:t>Contenu des cendriers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6BAF00"/>
                </a:solidFill>
                <a:latin typeface="Open Sans Bold Italics"/>
              </a:rPr>
              <a:t>© I.IDOUI, 2023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21153" y="5398911"/>
            <a:ext cx="4527368" cy="1240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96"/>
              </a:lnSpc>
              <a:spcBef>
                <a:spcPct val="0"/>
              </a:spcBef>
            </a:pPr>
            <a:r>
              <a:rPr lang="en-US" sz="3068">
                <a:solidFill>
                  <a:srgbClr val="6BAF00"/>
                </a:solidFill>
                <a:latin typeface="Open Sans Bold"/>
              </a:rPr>
              <a:t>Contenu poubelle OMR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6BAF00"/>
                </a:solidFill>
                <a:latin typeface="Open Sans Bold Italics"/>
              </a:rPr>
              <a:t>© N.Hetault, 2023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  <a:endParaRPr/>
          </a:p>
        </p:txBody>
      </p:sp>
      <p:sp>
        <p:nvSpPr>
          <p:cNvPr id="19" name="TextBox 19"/>
          <p:cNvSpPr txBox="1"/>
          <p:nvPr/>
        </p:nvSpPr>
        <p:spPr>
          <a:xfrm>
            <a:off x="5379845" y="5398911"/>
            <a:ext cx="8032027" cy="1412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4"/>
              </a:lnSpc>
              <a:spcBef>
                <a:spcPct val="0"/>
              </a:spcBef>
            </a:pPr>
            <a:r>
              <a:rPr lang="en-US" sz="3053">
                <a:solidFill>
                  <a:srgbClr val="6BAF00"/>
                </a:solidFill>
                <a:latin typeface="Open Sans Bold"/>
              </a:rPr>
              <a:t>Contenu des bacs bi flux (recyclage et Omr)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6BAF00"/>
                </a:solidFill>
                <a:latin typeface="Open Sans Bold Italics"/>
              </a:rPr>
              <a:t>© I.IDOUI, 2023</a:t>
            </a:r>
          </a:p>
        </p:txBody>
      </p:sp>
      <p:grpSp>
        <p:nvGrpSpPr>
          <p:cNvPr id="20" name="Group 20"/>
          <p:cNvGrpSpPr/>
          <p:nvPr/>
        </p:nvGrpSpPr>
        <p:grpSpPr>
          <a:xfrm rot="2047689">
            <a:off x="3765258" y="-8234735"/>
            <a:ext cx="10086350" cy="10086350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8B281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2779732" y="745577"/>
            <a:ext cx="4628555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68D6A3"/>
                </a:solidFill>
                <a:latin typeface="Antonio Bold"/>
              </a:rPr>
              <a:t>Espaces extérieurs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206008" y="77240"/>
            <a:ext cx="11204850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  <a:spcBef>
                <a:spcPct val="0"/>
              </a:spcBef>
            </a:pPr>
            <a:r>
              <a:rPr lang="en-US" sz="7500" spc="-150">
                <a:solidFill>
                  <a:srgbClr val="FAFAFA"/>
                </a:solidFill>
                <a:latin typeface="Antonio Bold"/>
              </a:rPr>
              <a:t>Observations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83655" y="9212064"/>
            <a:ext cx="930727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48B281"/>
                </a:solidFill>
                <a:latin typeface="Open Sans Bold"/>
              </a:rPr>
              <a:t>16</a:t>
            </a:r>
          </a:p>
        </p:txBody>
      </p:sp>
      <p:sp>
        <p:nvSpPr>
          <p:cNvPr id="26" name="Freeform 26"/>
          <p:cNvSpPr/>
          <p:nvPr/>
        </p:nvSpPr>
        <p:spPr>
          <a:xfrm>
            <a:off x="11477190" y="9258300"/>
            <a:ext cx="1698559" cy="1101576"/>
          </a:xfrm>
          <a:custGeom>
            <a:avLst/>
            <a:gdLst/>
            <a:ahLst/>
            <a:cxnLst/>
            <a:rect l="l" t="t" r="r" b="b"/>
            <a:pathLst>
              <a:path w="1698559" h="1101576">
                <a:moveTo>
                  <a:pt x="0" y="0"/>
                </a:moveTo>
                <a:lnTo>
                  <a:pt x="1698559" y="0"/>
                </a:lnTo>
                <a:lnTo>
                  <a:pt x="1698559" y="1101576"/>
                </a:lnTo>
                <a:lnTo>
                  <a:pt x="0" y="110157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3504458" y="9485629"/>
            <a:ext cx="2399696" cy="646918"/>
          </a:xfrm>
          <a:custGeom>
            <a:avLst/>
            <a:gdLst/>
            <a:ahLst/>
            <a:cxnLst/>
            <a:rect l="l" t="t" r="r" b="b"/>
            <a:pathLst>
              <a:path w="2399696" h="646918">
                <a:moveTo>
                  <a:pt x="0" y="0"/>
                </a:moveTo>
                <a:lnTo>
                  <a:pt x="2399696" y="0"/>
                </a:lnTo>
                <a:lnTo>
                  <a:pt x="2399696" y="646918"/>
                </a:lnTo>
                <a:lnTo>
                  <a:pt x="0" y="64691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6152760" y="9352416"/>
            <a:ext cx="1899968" cy="809822"/>
          </a:xfrm>
          <a:custGeom>
            <a:avLst/>
            <a:gdLst/>
            <a:ahLst/>
            <a:cxnLst/>
            <a:rect l="l" t="t" r="r" b="b"/>
            <a:pathLst>
              <a:path w="1899968" h="809822">
                <a:moveTo>
                  <a:pt x="0" y="0"/>
                </a:moveTo>
                <a:lnTo>
                  <a:pt x="1899968" y="0"/>
                </a:lnTo>
                <a:lnTo>
                  <a:pt x="1899968" y="809822"/>
                </a:lnTo>
                <a:lnTo>
                  <a:pt x="0" y="80982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3655" y="3512864"/>
            <a:ext cx="5532070" cy="4945425"/>
            <a:chOff x="0" y="0"/>
            <a:chExt cx="1457006" cy="13024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57006" cy="1302499"/>
            </a:xfrm>
            <a:custGeom>
              <a:avLst/>
              <a:gdLst/>
              <a:ahLst/>
              <a:cxnLst/>
              <a:rect l="l" t="t" r="r" b="b"/>
              <a:pathLst>
                <a:path w="1457006" h="1302499">
                  <a:moveTo>
                    <a:pt x="71373" y="0"/>
                  </a:moveTo>
                  <a:lnTo>
                    <a:pt x="1385634" y="0"/>
                  </a:lnTo>
                  <a:cubicBezTo>
                    <a:pt x="1425052" y="0"/>
                    <a:pt x="1457006" y="31955"/>
                    <a:pt x="1457006" y="71373"/>
                  </a:cubicBezTo>
                  <a:lnTo>
                    <a:pt x="1457006" y="1231126"/>
                  </a:lnTo>
                  <a:cubicBezTo>
                    <a:pt x="1457006" y="1270544"/>
                    <a:pt x="1425052" y="1302499"/>
                    <a:pt x="1385634" y="1302499"/>
                  </a:cubicBezTo>
                  <a:lnTo>
                    <a:pt x="71373" y="1302499"/>
                  </a:lnTo>
                  <a:cubicBezTo>
                    <a:pt x="31955" y="1302499"/>
                    <a:pt x="0" y="1270544"/>
                    <a:pt x="0" y="1231126"/>
                  </a:cubicBezTo>
                  <a:lnTo>
                    <a:pt x="0" y="71373"/>
                  </a:lnTo>
                  <a:cubicBezTo>
                    <a:pt x="0" y="31955"/>
                    <a:pt x="31955" y="0"/>
                    <a:pt x="7137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914D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1457006" cy="1302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16384" y="3493901"/>
            <a:ext cx="5532070" cy="4945425"/>
            <a:chOff x="0" y="0"/>
            <a:chExt cx="1457006" cy="13024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57006" cy="1302499"/>
            </a:xfrm>
            <a:custGeom>
              <a:avLst/>
              <a:gdLst/>
              <a:ahLst/>
              <a:cxnLst/>
              <a:rect l="l" t="t" r="r" b="b"/>
              <a:pathLst>
                <a:path w="1457006" h="1302499">
                  <a:moveTo>
                    <a:pt x="71373" y="0"/>
                  </a:moveTo>
                  <a:lnTo>
                    <a:pt x="1385634" y="0"/>
                  </a:lnTo>
                  <a:cubicBezTo>
                    <a:pt x="1425052" y="0"/>
                    <a:pt x="1457006" y="31955"/>
                    <a:pt x="1457006" y="71373"/>
                  </a:cubicBezTo>
                  <a:lnTo>
                    <a:pt x="1457006" y="1231126"/>
                  </a:lnTo>
                  <a:cubicBezTo>
                    <a:pt x="1457006" y="1270544"/>
                    <a:pt x="1425052" y="1302499"/>
                    <a:pt x="1385634" y="1302499"/>
                  </a:cubicBezTo>
                  <a:lnTo>
                    <a:pt x="71373" y="1302499"/>
                  </a:lnTo>
                  <a:cubicBezTo>
                    <a:pt x="31955" y="1302499"/>
                    <a:pt x="0" y="1270544"/>
                    <a:pt x="0" y="1231126"/>
                  </a:cubicBezTo>
                  <a:lnTo>
                    <a:pt x="0" y="71373"/>
                  </a:lnTo>
                  <a:cubicBezTo>
                    <a:pt x="0" y="31955"/>
                    <a:pt x="31955" y="0"/>
                    <a:pt x="7137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914D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1457006" cy="1302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2047689">
            <a:off x="3621030" y="-8317303"/>
            <a:ext cx="10086350" cy="1008635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8B281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>
            <a:off x="0" y="8882062"/>
            <a:ext cx="18288000" cy="1404938"/>
          </a:xfrm>
          <a:prstGeom prst="rect">
            <a:avLst/>
          </a:prstGeom>
          <a:solidFill>
            <a:srgbClr val="48B281"/>
          </a:solidFill>
        </p:spPr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2349112" y="696365"/>
            <a:ext cx="5766611" cy="7912735"/>
            <a:chOff x="0" y="0"/>
            <a:chExt cx="4589780" cy="629793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591050" cy="6297930"/>
            </a:xfrm>
            <a:custGeom>
              <a:avLst/>
              <a:gdLst/>
              <a:ahLst/>
              <a:cxnLst/>
              <a:rect l="l" t="t" r="r" b="b"/>
              <a:pathLst>
                <a:path w="4591050" h="6297930">
                  <a:moveTo>
                    <a:pt x="3148330" y="1708150"/>
                  </a:moveTo>
                  <a:cubicBezTo>
                    <a:pt x="2754630" y="1708150"/>
                    <a:pt x="2396490" y="1866900"/>
                    <a:pt x="2136140" y="2124710"/>
                  </a:cubicBezTo>
                  <a:lnTo>
                    <a:pt x="1611630" y="1600200"/>
                  </a:lnTo>
                  <a:cubicBezTo>
                    <a:pt x="1778000" y="1430020"/>
                    <a:pt x="1882140" y="1197610"/>
                    <a:pt x="1882140" y="941070"/>
                  </a:cubicBezTo>
                  <a:cubicBezTo>
                    <a:pt x="1882140" y="421640"/>
                    <a:pt x="1459230" y="0"/>
                    <a:pt x="941070" y="0"/>
                  </a:cubicBezTo>
                  <a:cubicBezTo>
                    <a:pt x="422910" y="0"/>
                    <a:pt x="0" y="421640"/>
                    <a:pt x="0" y="941070"/>
                  </a:cubicBezTo>
                  <a:cubicBezTo>
                    <a:pt x="0" y="1459230"/>
                    <a:pt x="421640" y="1882140"/>
                    <a:pt x="941070" y="1882140"/>
                  </a:cubicBezTo>
                  <a:cubicBezTo>
                    <a:pt x="1160780" y="1882140"/>
                    <a:pt x="1362710" y="1805940"/>
                    <a:pt x="1524000" y="1678940"/>
                  </a:cubicBezTo>
                  <a:lnTo>
                    <a:pt x="2056130" y="2211070"/>
                  </a:lnTo>
                  <a:cubicBezTo>
                    <a:pt x="1838960" y="2463800"/>
                    <a:pt x="1708150" y="2791460"/>
                    <a:pt x="1708150" y="3148330"/>
                  </a:cubicBezTo>
                  <a:cubicBezTo>
                    <a:pt x="1708150" y="3549650"/>
                    <a:pt x="1873250" y="3914140"/>
                    <a:pt x="2139950" y="4175760"/>
                  </a:cubicBezTo>
                  <a:lnTo>
                    <a:pt x="1614170" y="4701540"/>
                  </a:lnTo>
                  <a:cubicBezTo>
                    <a:pt x="1442720" y="4526280"/>
                    <a:pt x="1203960" y="4417060"/>
                    <a:pt x="941070" y="4417060"/>
                  </a:cubicBezTo>
                  <a:cubicBezTo>
                    <a:pt x="421640" y="4415790"/>
                    <a:pt x="0" y="4838700"/>
                    <a:pt x="0" y="5356860"/>
                  </a:cubicBezTo>
                  <a:cubicBezTo>
                    <a:pt x="0" y="5875020"/>
                    <a:pt x="421640" y="6297930"/>
                    <a:pt x="941070" y="6297930"/>
                  </a:cubicBezTo>
                  <a:cubicBezTo>
                    <a:pt x="1459230" y="6297930"/>
                    <a:pt x="1882140" y="5876290"/>
                    <a:pt x="1882140" y="5356860"/>
                  </a:cubicBezTo>
                  <a:cubicBezTo>
                    <a:pt x="1882140" y="5144770"/>
                    <a:pt x="1811020" y="4947920"/>
                    <a:pt x="1692910" y="4790440"/>
                  </a:cubicBezTo>
                  <a:lnTo>
                    <a:pt x="2228850" y="4254500"/>
                  </a:lnTo>
                  <a:cubicBezTo>
                    <a:pt x="2479040" y="4462780"/>
                    <a:pt x="2800350" y="4588509"/>
                    <a:pt x="3150870" y="4588509"/>
                  </a:cubicBezTo>
                  <a:cubicBezTo>
                    <a:pt x="3945890" y="4588509"/>
                    <a:pt x="4591050" y="3942080"/>
                    <a:pt x="4591050" y="3148330"/>
                  </a:cubicBezTo>
                  <a:cubicBezTo>
                    <a:pt x="4589780" y="2354580"/>
                    <a:pt x="3943350" y="1708150"/>
                    <a:pt x="3148330" y="1708150"/>
                  </a:cubicBezTo>
                  <a:close/>
                </a:path>
              </a:pathLst>
            </a:custGeom>
            <a:solidFill>
              <a:srgbClr val="EE826C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118110" y="4533900"/>
              <a:ext cx="1645920" cy="1645920"/>
            </a:xfrm>
            <a:custGeom>
              <a:avLst/>
              <a:gdLst/>
              <a:ahLst/>
              <a:cxnLst/>
              <a:rect l="l" t="t" r="r" b="b"/>
              <a:pathLst>
                <a:path w="1645920" h="1645920">
                  <a:moveTo>
                    <a:pt x="822960" y="1645920"/>
                  </a:moveTo>
                  <a:cubicBezTo>
                    <a:pt x="369570" y="1645920"/>
                    <a:pt x="0" y="1277620"/>
                    <a:pt x="0" y="822960"/>
                  </a:cubicBezTo>
                  <a:cubicBezTo>
                    <a:pt x="0" y="368300"/>
                    <a:pt x="368300" y="0"/>
                    <a:pt x="822960" y="0"/>
                  </a:cubicBezTo>
                  <a:cubicBezTo>
                    <a:pt x="1276350" y="0"/>
                    <a:pt x="1645920" y="368300"/>
                    <a:pt x="1645920" y="822960"/>
                  </a:cubicBezTo>
                  <a:cubicBezTo>
                    <a:pt x="1645920" y="1277620"/>
                    <a:pt x="1276350" y="1645920"/>
                    <a:pt x="822960" y="1645920"/>
                  </a:cubicBezTo>
                  <a:close/>
                </a:path>
              </a:pathLst>
            </a:custGeom>
            <a:blipFill>
              <a:blip r:embed="rId2"/>
              <a:stretch>
                <a:fillRect t="-16666" b="-16666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18110" y="118110"/>
              <a:ext cx="1645920" cy="1644650"/>
            </a:xfrm>
            <a:custGeom>
              <a:avLst/>
              <a:gdLst/>
              <a:ahLst/>
              <a:cxnLst/>
              <a:rect l="l" t="t" r="r" b="b"/>
              <a:pathLst>
                <a:path w="1645920" h="1644650">
                  <a:moveTo>
                    <a:pt x="0" y="822960"/>
                  </a:moveTo>
                  <a:cubicBezTo>
                    <a:pt x="0" y="369570"/>
                    <a:pt x="368300" y="0"/>
                    <a:pt x="822960" y="0"/>
                  </a:cubicBezTo>
                  <a:cubicBezTo>
                    <a:pt x="1276350" y="0"/>
                    <a:pt x="1645920" y="368300"/>
                    <a:pt x="1645920" y="822960"/>
                  </a:cubicBezTo>
                  <a:cubicBezTo>
                    <a:pt x="1645920" y="1060450"/>
                    <a:pt x="1544320" y="1273810"/>
                    <a:pt x="1384300" y="1423670"/>
                  </a:cubicBezTo>
                  <a:cubicBezTo>
                    <a:pt x="1377950" y="1426210"/>
                    <a:pt x="1371600" y="1430020"/>
                    <a:pt x="1366520" y="1436370"/>
                  </a:cubicBezTo>
                  <a:cubicBezTo>
                    <a:pt x="1362710" y="1440180"/>
                    <a:pt x="1360170" y="1443990"/>
                    <a:pt x="1357630" y="1447800"/>
                  </a:cubicBezTo>
                  <a:cubicBezTo>
                    <a:pt x="1214120" y="1569720"/>
                    <a:pt x="1027430" y="1644650"/>
                    <a:pt x="824230" y="1644650"/>
                  </a:cubicBezTo>
                  <a:cubicBezTo>
                    <a:pt x="369570" y="1644650"/>
                    <a:pt x="0" y="1276350"/>
                    <a:pt x="0" y="822960"/>
                  </a:cubicBezTo>
                  <a:close/>
                </a:path>
              </a:pathLst>
            </a:custGeom>
            <a:blipFill>
              <a:blip r:embed="rId3"/>
              <a:stretch>
                <a:fillRect t="-16718" b="-16718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826260" y="1827530"/>
              <a:ext cx="2644140" cy="2644140"/>
            </a:xfrm>
            <a:custGeom>
              <a:avLst/>
              <a:gdLst/>
              <a:ahLst/>
              <a:cxnLst/>
              <a:rect l="l" t="t" r="r" b="b"/>
              <a:pathLst>
                <a:path w="2644140" h="2644140">
                  <a:moveTo>
                    <a:pt x="1322070" y="2644140"/>
                  </a:moveTo>
                  <a:cubicBezTo>
                    <a:pt x="593090" y="2644140"/>
                    <a:pt x="0" y="2051050"/>
                    <a:pt x="0" y="1322070"/>
                  </a:cubicBezTo>
                  <a:cubicBezTo>
                    <a:pt x="0" y="593090"/>
                    <a:pt x="593090" y="0"/>
                    <a:pt x="1322070" y="0"/>
                  </a:cubicBezTo>
                  <a:cubicBezTo>
                    <a:pt x="2051050" y="0"/>
                    <a:pt x="2644140" y="593090"/>
                    <a:pt x="2644140" y="1322070"/>
                  </a:cubicBezTo>
                  <a:cubicBezTo>
                    <a:pt x="2644140" y="2051050"/>
                    <a:pt x="2052320" y="2644140"/>
                    <a:pt x="1322070" y="2644140"/>
                  </a:cubicBezTo>
                  <a:close/>
                </a:path>
              </a:pathLst>
            </a:custGeom>
            <a:blipFill>
              <a:blip r:embed="rId4"/>
              <a:stretch>
                <a:fillRect t="-16666" b="-16666"/>
              </a:stretch>
            </a:blipFill>
          </p:spPr>
        </p:sp>
      </p:grpSp>
      <p:sp>
        <p:nvSpPr>
          <p:cNvPr id="17" name="Freeform 17"/>
          <p:cNvSpPr/>
          <p:nvPr/>
        </p:nvSpPr>
        <p:spPr>
          <a:xfrm>
            <a:off x="11436366" y="9204474"/>
            <a:ext cx="1698559" cy="1101576"/>
          </a:xfrm>
          <a:custGeom>
            <a:avLst/>
            <a:gdLst/>
            <a:ahLst/>
            <a:cxnLst/>
            <a:rect l="l" t="t" r="r" b="b"/>
            <a:pathLst>
              <a:path w="1698559" h="1101576">
                <a:moveTo>
                  <a:pt x="0" y="0"/>
                </a:moveTo>
                <a:lnTo>
                  <a:pt x="1698559" y="0"/>
                </a:lnTo>
                <a:lnTo>
                  <a:pt x="1698559" y="1101576"/>
                </a:lnTo>
                <a:lnTo>
                  <a:pt x="0" y="11015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3473159" y="9431803"/>
            <a:ext cx="2399696" cy="646918"/>
          </a:xfrm>
          <a:custGeom>
            <a:avLst/>
            <a:gdLst/>
            <a:ahLst/>
            <a:cxnLst/>
            <a:rect l="l" t="t" r="r" b="b"/>
            <a:pathLst>
              <a:path w="2399696" h="646918">
                <a:moveTo>
                  <a:pt x="0" y="0"/>
                </a:moveTo>
                <a:lnTo>
                  <a:pt x="2399696" y="0"/>
                </a:lnTo>
                <a:lnTo>
                  <a:pt x="2399696" y="646918"/>
                </a:lnTo>
                <a:lnTo>
                  <a:pt x="0" y="6469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215755" y="9268899"/>
            <a:ext cx="1899968" cy="809822"/>
          </a:xfrm>
          <a:custGeom>
            <a:avLst/>
            <a:gdLst/>
            <a:ahLst/>
            <a:cxnLst/>
            <a:rect l="l" t="t" r="r" b="b"/>
            <a:pathLst>
              <a:path w="1899968" h="809822">
                <a:moveTo>
                  <a:pt x="0" y="0"/>
                </a:moveTo>
                <a:lnTo>
                  <a:pt x="1899968" y="0"/>
                </a:lnTo>
                <a:lnTo>
                  <a:pt x="1899968" y="809822"/>
                </a:lnTo>
                <a:lnTo>
                  <a:pt x="0" y="8098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-381356" y="1903226"/>
            <a:ext cx="7915143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5000" spc="-100">
                <a:solidFill>
                  <a:srgbClr val="EE826C"/>
                </a:solidFill>
                <a:latin typeface="Antonio Bold"/>
              </a:rPr>
              <a:t>Bâtiments de cours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34749" y="4100282"/>
            <a:ext cx="4429882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Absence de poubelles dans les couloirs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206008" y="77240"/>
            <a:ext cx="11204850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  <a:spcBef>
                <a:spcPct val="0"/>
              </a:spcBef>
            </a:pPr>
            <a:r>
              <a:rPr lang="en-US" sz="7500" spc="-150">
                <a:solidFill>
                  <a:srgbClr val="FFFFFF"/>
                </a:solidFill>
                <a:latin typeface="Antonio Bold"/>
              </a:rPr>
              <a:t>Observations 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561190" y="3144653"/>
            <a:ext cx="1823938" cy="349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ED6F79"/>
                </a:solidFill>
                <a:latin typeface="Open Sans Bold Italics"/>
              </a:rPr>
              <a:t>© I.IDOUI, 2023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376249" y="6457041"/>
            <a:ext cx="1823938" cy="349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ED6F79"/>
                </a:solidFill>
                <a:latin typeface="Open Sans Bold Italics"/>
              </a:rPr>
              <a:t>© I.IDOUI, 2023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4731477" y="8259852"/>
            <a:ext cx="1823938" cy="349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ED6F79"/>
                </a:solidFill>
                <a:latin typeface="Open Sans Bold Italics"/>
              </a:rPr>
              <a:t>© I.IDOUI, 2023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83655" y="9212064"/>
            <a:ext cx="859289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FFFFFF"/>
                </a:solidFill>
                <a:latin typeface="Open Sans Bold"/>
              </a:rPr>
              <a:t>17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911044" y="4358637"/>
            <a:ext cx="4342749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 Bold"/>
              </a:rPr>
              <a:t>Caractérisation visuelle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50189" y="5928426"/>
            <a:ext cx="5199004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Présence de poubelle uniquement dans les salles de cours et toilettes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316384" y="5952216"/>
            <a:ext cx="5532070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3" lvl="1" indent="-323852" algn="ctr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canettes alu, emballages alu ou plastiques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047689">
            <a:off x="3621030" y="-8317303"/>
            <a:ext cx="10086350" cy="1008635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8B28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0" y="8882098"/>
            <a:ext cx="18288000" cy="1404938"/>
          </a:xfrm>
          <a:prstGeom prst="rect">
            <a:avLst/>
          </a:prstGeom>
          <a:solidFill>
            <a:srgbClr val="48B281"/>
          </a:solidFill>
        </p:spPr>
      </p:sp>
      <p:sp>
        <p:nvSpPr>
          <p:cNvPr id="6" name="Freeform 6"/>
          <p:cNvSpPr/>
          <p:nvPr/>
        </p:nvSpPr>
        <p:spPr>
          <a:xfrm>
            <a:off x="11365065" y="9120586"/>
            <a:ext cx="1698559" cy="1101576"/>
          </a:xfrm>
          <a:custGeom>
            <a:avLst/>
            <a:gdLst/>
            <a:ahLst/>
            <a:cxnLst/>
            <a:rect l="l" t="t" r="r" b="b"/>
            <a:pathLst>
              <a:path w="1698559" h="1101576">
                <a:moveTo>
                  <a:pt x="0" y="0"/>
                </a:moveTo>
                <a:lnTo>
                  <a:pt x="1698559" y="0"/>
                </a:lnTo>
                <a:lnTo>
                  <a:pt x="1698559" y="1101575"/>
                </a:lnTo>
                <a:lnTo>
                  <a:pt x="0" y="11015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401858" y="9347914"/>
            <a:ext cx="2399696" cy="646918"/>
          </a:xfrm>
          <a:custGeom>
            <a:avLst/>
            <a:gdLst/>
            <a:ahLst/>
            <a:cxnLst/>
            <a:rect l="l" t="t" r="r" b="b"/>
            <a:pathLst>
              <a:path w="2399696" h="646918">
                <a:moveTo>
                  <a:pt x="0" y="0"/>
                </a:moveTo>
                <a:lnTo>
                  <a:pt x="2399696" y="0"/>
                </a:lnTo>
                <a:lnTo>
                  <a:pt x="2399696" y="646919"/>
                </a:lnTo>
                <a:lnTo>
                  <a:pt x="0" y="6469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144454" y="9185010"/>
            <a:ext cx="1899968" cy="809822"/>
          </a:xfrm>
          <a:custGeom>
            <a:avLst/>
            <a:gdLst/>
            <a:ahLst/>
            <a:cxnLst/>
            <a:rect l="l" t="t" r="r" b="b"/>
            <a:pathLst>
              <a:path w="1899968" h="809822">
                <a:moveTo>
                  <a:pt x="0" y="0"/>
                </a:moveTo>
                <a:lnTo>
                  <a:pt x="1899968" y="0"/>
                </a:lnTo>
                <a:lnTo>
                  <a:pt x="1899968" y="809823"/>
                </a:lnTo>
                <a:lnTo>
                  <a:pt x="0" y="8098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2948833" y="3811753"/>
            <a:ext cx="3958993" cy="3867359"/>
            <a:chOff x="0" y="0"/>
            <a:chExt cx="4828540" cy="4716780"/>
          </a:xfrm>
        </p:grpSpPr>
        <p:sp>
          <p:nvSpPr>
            <p:cNvPr id="10" name="Freeform 10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5"/>
              <a:stretch>
                <a:fillRect t="-18282" b="-18282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-669651" y="1229765"/>
            <a:ext cx="4795289" cy="4615508"/>
            <a:chOff x="30480" y="591820"/>
            <a:chExt cx="12736830" cy="1225931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6"/>
              <a:stretch>
                <a:fillRect t="-22396" b="-22396"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8174025" y="2845996"/>
            <a:ext cx="1268816" cy="1398495"/>
          </a:xfrm>
          <a:custGeom>
            <a:avLst/>
            <a:gdLst/>
            <a:ahLst/>
            <a:cxnLst/>
            <a:rect l="l" t="t" r="r" b="b"/>
            <a:pathLst>
              <a:path w="1268816" h="1398495">
                <a:moveTo>
                  <a:pt x="0" y="0"/>
                </a:moveTo>
                <a:lnTo>
                  <a:pt x="1268816" y="0"/>
                </a:lnTo>
                <a:lnTo>
                  <a:pt x="1268816" y="1398495"/>
                </a:lnTo>
                <a:lnTo>
                  <a:pt x="0" y="13984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546001" y="6202632"/>
            <a:ext cx="2149364" cy="1633517"/>
          </a:xfrm>
          <a:custGeom>
            <a:avLst/>
            <a:gdLst/>
            <a:ahLst/>
            <a:cxnLst/>
            <a:rect l="l" t="t" r="r" b="b"/>
            <a:pathLst>
              <a:path w="2149364" h="1633517">
                <a:moveTo>
                  <a:pt x="0" y="0"/>
                </a:moveTo>
                <a:lnTo>
                  <a:pt x="2149364" y="0"/>
                </a:lnTo>
                <a:lnTo>
                  <a:pt x="2149364" y="1633517"/>
                </a:lnTo>
                <a:lnTo>
                  <a:pt x="0" y="16335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0077249" y="2199161"/>
            <a:ext cx="8134211" cy="318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 Bold"/>
              </a:rPr>
              <a:t>Consommation de papier très importante</a:t>
            </a:r>
          </a:p>
          <a:p>
            <a:pPr algn="ctr">
              <a:lnSpc>
                <a:spcPts val="4200"/>
              </a:lnSpc>
            </a:pPr>
            <a:endParaRPr/>
          </a:p>
          <a:p>
            <a:pPr marL="647700" lvl="1" indent="-323850" algn="ctr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195 ramettes en 1 mois pour l’administratif </a:t>
            </a:r>
          </a:p>
          <a:p>
            <a:pPr marL="647700" lvl="1" indent="-323850" algn="ctr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1.8 millions de feuilles sont utilisées chaque année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051635" y="1122836"/>
            <a:ext cx="5100142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5000" spc="-100">
                <a:solidFill>
                  <a:srgbClr val="ED6F79"/>
                </a:solidFill>
                <a:latin typeface="Antonio Bold"/>
              </a:rPr>
              <a:t>service reprographie 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796220" y="5688282"/>
            <a:ext cx="269627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 Bold"/>
              </a:rPr>
              <a:t>Toner d’encre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206008" y="77240"/>
            <a:ext cx="11204850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  <a:spcBef>
                <a:spcPct val="0"/>
              </a:spcBef>
            </a:pPr>
            <a:r>
              <a:rPr lang="en-US" sz="7500" spc="-150">
                <a:solidFill>
                  <a:srgbClr val="FFFFFF"/>
                </a:solidFill>
                <a:latin typeface="Antonio Bold"/>
              </a:rPr>
              <a:t>Observations 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855775" y="7874067"/>
            <a:ext cx="2145109" cy="349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ED6F79"/>
                </a:solidFill>
                <a:latin typeface="Open Sans Bold Italics"/>
              </a:rPr>
              <a:t>© N.Hetault, 2023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83655" y="9212064"/>
            <a:ext cx="787851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FFFFFF"/>
                </a:solidFill>
                <a:latin typeface="Open Sans Bold"/>
              </a:rPr>
              <a:t>18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30368" y="5926407"/>
            <a:ext cx="2145109" cy="349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ED6F79"/>
                </a:solidFill>
                <a:latin typeface="Open Sans Bold Italics"/>
              </a:rPr>
              <a:t>© N.Hetault, 2023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077249" y="6510403"/>
            <a:ext cx="7704077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ctr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Utilisation très régulière de la couleur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077249" y="7520053"/>
            <a:ext cx="7704077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ctr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Mauvaise communication sur fin de vie cartouches vides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882062"/>
            <a:ext cx="18288000" cy="1404938"/>
          </a:xfrm>
          <a:prstGeom prst="rect">
            <a:avLst/>
          </a:prstGeom>
          <a:solidFill>
            <a:srgbClr val="48B281"/>
          </a:solidFill>
        </p:spPr>
      </p:sp>
      <p:sp>
        <p:nvSpPr>
          <p:cNvPr id="3" name="Freeform 3"/>
          <p:cNvSpPr/>
          <p:nvPr/>
        </p:nvSpPr>
        <p:spPr>
          <a:xfrm>
            <a:off x="11396647" y="9213999"/>
            <a:ext cx="1698559" cy="1101576"/>
          </a:xfrm>
          <a:custGeom>
            <a:avLst/>
            <a:gdLst/>
            <a:ahLst/>
            <a:cxnLst/>
            <a:rect l="l" t="t" r="r" b="b"/>
            <a:pathLst>
              <a:path w="1698559" h="1101576">
                <a:moveTo>
                  <a:pt x="0" y="0"/>
                </a:moveTo>
                <a:lnTo>
                  <a:pt x="1698559" y="0"/>
                </a:lnTo>
                <a:lnTo>
                  <a:pt x="1698559" y="1101576"/>
                </a:lnTo>
                <a:lnTo>
                  <a:pt x="0" y="11015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433440" y="9441328"/>
            <a:ext cx="2399696" cy="646918"/>
          </a:xfrm>
          <a:custGeom>
            <a:avLst/>
            <a:gdLst/>
            <a:ahLst/>
            <a:cxnLst/>
            <a:rect l="l" t="t" r="r" b="b"/>
            <a:pathLst>
              <a:path w="2399696" h="646918">
                <a:moveTo>
                  <a:pt x="0" y="0"/>
                </a:moveTo>
                <a:lnTo>
                  <a:pt x="2399696" y="0"/>
                </a:lnTo>
                <a:lnTo>
                  <a:pt x="2399696" y="646918"/>
                </a:lnTo>
                <a:lnTo>
                  <a:pt x="0" y="6469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176036" y="9278424"/>
            <a:ext cx="1899968" cy="809822"/>
          </a:xfrm>
          <a:custGeom>
            <a:avLst/>
            <a:gdLst/>
            <a:ahLst/>
            <a:cxnLst/>
            <a:rect l="l" t="t" r="r" b="b"/>
            <a:pathLst>
              <a:path w="1899968" h="809822">
                <a:moveTo>
                  <a:pt x="0" y="0"/>
                </a:moveTo>
                <a:lnTo>
                  <a:pt x="1899968" y="0"/>
                </a:lnTo>
                <a:lnTo>
                  <a:pt x="1899968" y="809822"/>
                </a:lnTo>
                <a:lnTo>
                  <a:pt x="0" y="809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 rot="2047689">
            <a:off x="3621030" y="-8317303"/>
            <a:ext cx="10086350" cy="1008635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8B281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1703413"/>
            <a:ext cx="6916532" cy="7178650"/>
            <a:chOff x="0" y="0"/>
            <a:chExt cx="3209576" cy="333121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09576" cy="3331210"/>
            </a:xfrm>
            <a:custGeom>
              <a:avLst/>
              <a:gdLst/>
              <a:ahLst/>
              <a:cxnLst/>
              <a:rect l="l" t="t" r="r" b="b"/>
              <a:pathLst>
                <a:path w="3209576" h="3331210">
                  <a:moveTo>
                    <a:pt x="0" y="3331210"/>
                  </a:moveTo>
                  <a:lnTo>
                    <a:pt x="0" y="0"/>
                  </a:lnTo>
                  <a:cubicBezTo>
                    <a:pt x="1773037" y="0"/>
                    <a:pt x="3209576" y="1490980"/>
                    <a:pt x="3209576" y="3331210"/>
                  </a:cubicBezTo>
                  <a:lnTo>
                    <a:pt x="0" y="3331210"/>
                  </a:lnTo>
                  <a:close/>
                </a:path>
              </a:pathLst>
            </a:custGeom>
            <a:blipFill>
              <a:blip r:embed="rId5"/>
              <a:stretch>
                <a:fillRect t="-14232" b="-14232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9969221" y="1220240"/>
            <a:ext cx="8443295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5000" spc="-100">
                <a:solidFill>
                  <a:srgbClr val="FF914D"/>
                </a:solidFill>
                <a:latin typeface="Antonio Bold"/>
              </a:rPr>
              <a:t>Centre de documentation d’information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206008" y="77240"/>
            <a:ext cx="11204850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  <a:spcBef>
                <a:spcPct val="0"/>
              </a:spcBef>
            </a:pPr>
            <a:r>
              <a:rPr lang="en-US" sz="7500" spc="-150">
                <a:solidFill>
                  <a:srgbClr val="FFFFFF"/>
                </a:solidFill>
                <a:latin typeface="Antonio Bold"/>
              </a:rPr>
              <a:t>Observations 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660514" y="8172215"/>
            <a:ext cx="4966973" cy="701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48B281"/>
                </a:solidFill>
                <a:latin typeface="Open Sans Bold Italics"/>
              </a:rPr>
              <a:t>Crédit photo : Bac à livres au CDI, 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48B281"/>
                </a:solidFill>
                <a:latin typeface="Open Sans Bold Italics"/>
              </a:rPr>
              <a:t>© I.IDOUI, 2023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83655" y="9212064"/>
            <a:ext cx="787851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FFFFF"/>
                </a:solidFill>
                <a:latin typeface="Open Sans Bold"/>
              </a:rPr>
              <a:t>19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403460" y="3444237"/>
            <a:ext cx="7238306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Dans le CDI dix poubelles sont présentes</a:t>
            </a:r>
          </a:p>
        </p:txBody>
      </p:sp>
      <p:sp>
        <p:nvSpPr>
          <p:cNvPr id="16" name="Freeform 16"/>
          <p:cNvSpPr/>
          <p:nvPr/>
        </p:nvSpPr>
        <p:spPr>
          <a:xfrm>
            <a:off x="8289323" y="3200957"/>
            <a:ext cx="1038220" cy="1058059"/>
          </a:xfrm>
          <a:custGeom>
            <a:avLst/>
            <a:gdLst/>
            <a:ahLst/>
            <a:cxnLst/>
            <a:rect l="l" t="t" r="r" b="b"/>
            <a:pathLst>
              <a:path w="1038220" h="1058059">
                <a:moveTo>
                  <a:pt x="0" y="0"/>
                </a:moveTo>
                <a:lnTo>
                  <a:pt x="1038220" y="0"/>
                </a:lnTo>
                <a:lnTo>
                  <a:pt x="1038220" y="1058059"/>
                </a:lnTo>
                <a:lnTo>
                  <a:pt x="0" y="10580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9969221" y="4886880"/>
            <a:ext cx="8106783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Deux types de livres sont jetés dans le CDI : les revues périodiques et les ouvrages/manuels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969221" y="7031582"/>
            <a:ext cx="8106783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Des initiatives déjà mise en place et à pérenniser </a:t>
            </a:r>
          </a:p>
        </p:txBody>
      </p:sp>
      <p:sp>
        <p:nvSpPr>
          <p:cNvPr id="19" name="Freeform 19"/>
          <p:cNvSpPr/>
          <p:nvPr/>
        </p:nvSpPr>
        <p:spPr>
          <a:xfrm>
            <a:off x="8289323" y="4910694"/>
            <a:ext cx="1038220" cy="1058059"/>
          </a:xfrm>
          <a:custGeom>
            <a:avLst/>
            <a:gdLst/>
            <a:ahLst/>
            <a:cxnLst/>
            <a:rect l="l" t="t" r="r" b="b"/>
            <a:pathLst>
              <a:path w="1038220" h="1058059">
                <a:moveTo>
                  <a:pt x="0" y="0"/>
                </a:moveTo>
                <a:lnTo>
                  <a:pt x="1038220" y="0"/>
                </a:lnTo>
                <a:lnTo>
                  <a:pt x="1038220" y="1058059"/>
                </a:lnTo>
                <a:lnTo>
                  <a:pt x="0" y="10580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289323" y="6620430"/>
            <a:ext cx="1038220" cy="1058059"/>
          </a:xfrm>
          <a:custGeom>
            <a:avLst/>
            <a:gdLst/>
            <a:ahLst/>
            <a:cxnLst/>
            <a:rect l="l" t="t" r="r" b="b"/>
            <a:pathLst>
              <a:path w="1038220" h="1058059">
                <a:moveTo>
                  <a:pt x="0" y="0"/>
                </a:moveTo>
                <a:lnTo>
                  <a:pt x="1038220" y="0"/>
                </a:lnTo>
                <a:lnTo>
                  <a:pt x="1038220" y="1058059"/>
                </a:lnTo>
                <a:lnTo>
                  <a:pt x="0" y="10580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B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227173"/>
            <a:ext cx="5679305" cy="1997639"/>
            <a:chOff x="0" y="0"/>
            <a:chExt cx="6350000" cy="2233549"/>
          </a:xfrm>
        </p:grpSpPr>
        <p:sp>
          <p:nvSpPr>
            <p:cNvPr id="3" name="Freeform 3"/>
            <p:cNvSpPr/>
            <p:nvPr/>
          </p:nvSpPr>
          <p:spPr>
            <a:xfrm>
              <a:off x="19050" y="19050"/>
              <a:ext cx="6312027" cy="2195449"/>
            </a:xfrm>
            <a:custGeom>
              <a:avLst/>
              <a:gdLst/>
              <a:ahLst/>
              <a:cxnLst/>
              <a:rect l="l" t="t" r="r" b="b"/>
              <a:pathLst>
                <a:path w="6312027" h="2195449">
                  <a:moveTo>
                    <a:pt x="5214112" y="2195449"/>
                  </a:moveTo>
                  <a:lnTo>
                    <a:pt x="1097788" y="2195449"/>
                  </a:lnTo>
                  <a:cubicBezTo>
                    <a:pt x="491490" y="2195449"/>
                    <a:pt x="0" y="1703959"/>
                    <a:pt x="0" y="1097661"/>
                  </a:cubicBezTo>
                  <a:cubicBezTo>
                    <a:pt x="0" y="491490"/>
                    <a:pt x="491490" y="0"/>
                    <a:pt x="1097788" y="0"/>
                  </a:cubicBezTo>
                  <a:lnTo>
                    <a:pt x="5214239" y="0"/>
                  </a:lnTo>
                  <a:cubicBezTo>
                    <a:pt x="5820537" y="0"/>
                    <a:pt x="6312027" y="491490"/>
                    <a:pt x="6312027" y="1097788"/>
                  </a:cubicBezTo>
                  <a:cubicBezTo>
                    <a:pt x="6311900" y="1703959"/>
                    <a:pt x="5820410" y="2195449"/>
                    <a:pt x="5214112" y="2195449"/>
                  </a:cubicBezTo>
                  <a:close/>
                </a:path>
              </a:pathLst>
            </a:custGeom>
            <a:solidFill>
              <a:srgbClr val="68D6A3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350000" cy="2233549"/>
            </a:xfrm>
            <a:custGeom>
              <a:avLst/>
              <a:gdLst/>
              <a:ahLst/>
              <a:cxnLst/>
              <a:rect l="l" t="t" r="r" b="b"/>
              <a:pathLst>
                <a:path w="6350000" h="2233549">
                  <a:moveTo>
                    <a:pt x="5233162" y="2233549"/>
                  </a:moveTo>
                  <a:lnTo>
                    <a:pt x="1116838" y="2233549"/>
                  </a:lnTo>
                  <a:cubicBezTo>
                    <a:pt x="501015" y="2233549"/>
                    <a:pt x="0" y="1732534"/>
                    <a:pt x="0" y="1116838"/>
                  </a:cubicBezTo>
                  <a:cubicBezTo>
                    <a:pt x="0" y="501015"/>
                    <a:pt x="501015" y="0"/>
                    <a:pt x="1116838" y="0"/>
                  </a:cubicBezTo>
                  <a:lnTo>
                    <a:pt x="5233289" y="0"/>
                  </a:lnTo>
                  <a:cubicBezTo>
                    <a:pt x="5848985" y="0"/>
                    <a:pt x="6350000" y="501015"/>
                    <a:pt x="6350000" y="1116838"/>
                  </a:cubicBezTo>
                  <a:cubicBezTo>
                    <a:pt x="6350000" y="1732534"/>
                    <a:pt x="5848985" y="2233549"/>
                    <a:pt x="5233162" y="2233549"/>
                  </a:cubicBezTo>
                  <a:close/>
                  <a:moveTo>
                    <a:pt x="1116838" y="38100"/>
                  </a:moveTo>
                  <a:cubicBezTo>
                    <a:pt x="521970" y="38100"/>
                    <a:pt x="38100" y="521970"/>
                    <a:pt x="38100" y="1116838"/>
                  </a:cubicBezTo>
                  <a:cubicBezTo>
                    <a:pt x="38100" y="1711579"/>
                    <a:pt x="521970" y="2195576"/>
                    <a:pt x="1116838" y="2195576"/>
                  </a:cubicBezTo>
                  <a:lnTo>
                    <a:pt x="5233289" y="2195576"/>
                  </a:lnTo>
                  <a:cubicBezTo>
                    <a:pt x="5828030" y="2195576"/>
                    <a:pt x="6312027" y="1711706"/>
                    <a:pt x="6312027" y="1116838"/>
                  </a:cubicBezTo>
                  <a:cubicBezTo>
                    <a:pt x="6311900" y="521970"/>
                    <a:pt x="5828030" y="38100"/>
                    <a:pt x="5233162" y="38100"/>
                  </a:cubicBezTo>
                  <a:lnTo>
                    <a:pt x="1116838" y="38100"/>
                  </a:lnTo>
                  <a:close/>
                </a:path>
              </a:pathLst>
            </a:custGeom>
            <a:solidFill>
              <a:srgbClr val="68D6A3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528056" y="1693734"/>
            <a:ext cx="4772513" cy="969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07"/>
              </a:lnSpc>
            </a:pPr>
            <a:r>
              <a:rPr lang="en-US" sz="6422" spc="-128">
                <a:solidFill>
                  <a:srgbClr val="FFFFFF"/>
                </a:solidFill>
                <a:latin typeface="Antonio Bold"/>
              </a:rPr>
              <a:t>Sommaire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46910" y="4336424"/>
            <a:ext cx="16381968" cy="3957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67"/>
              </a:lnSpc>
            </a:pPr>
            <a:r>
              <a:rPr lang="en-US" sz="4199" spc="-176">
                <a:solidFill>
                  <a:srgbClr val="FFFFFF"/>
                </a:solidFill>
                <a:latin typeface="Open Sans"/>
              </a:rPr>
              <a:t>1- Gestion des déchets des bâtiments de la restauration et de l’internat</a:t>
            </a:r>
          </a:p>
          <a:p>
            <a:pPr algn="just">
              <a:lnSpc>
                <a:spcPts val="6467"/>
              </a:lnSpc>
            </a:pPr>
            <a:r>
              <a:rPr lang="en-US" sz="4199" spc="-176">
                <a:solidFill>
                  <a:srgbClr val="FFFFFF"/>
                </a:solidFill>
                <a:latin typeface="Open Sans"/>
              </a:rPr>
              <a:t>2- Gestion des déchets des espaces extérieurs et des bâtiments</a:t>
            </a:r>
          </a:p>
          <a:p>
            <a:pPr algn="just">
              <a:lnSpc>
                <a:spcPts val="6467"/>
              </a:lnSpc>
            </a:pPr>
            <a:r>
              <a:rPr lang="en-US" sz="4199" spc="-176">
                <a:solidFill>
                  <a:srgbClr val="FFFFFF"/>
                </a:solidFill>
                <a:latin typeface="Open Sans"/>
              </a:rPr>
              <a:t>3- Gestion des déchets dans les ateliers</a:t>
            </a:r>
          </a:p>
          <a:p>
            <a:pPr algn="just">
              <a:lnSpc>
                <a:spcPts val="6467"/>
              </a:lnSpc>
            </a:pPr>
            <a:r>
              <a:rPr lang="en-US" sz="4199" spc="-176">
                <a:solidFill>
                  <a:srgbClr val="FFFFFF"/>
                </a:solidFill>
                <a:latin typeface="Open Sans"/>
              </a:rPr>
              <a:t>4- Sensibilisation des élèves</a:t>
            </a:r>
          </a:p>
          <a:p>
            <a:pPr marL="0" lvl="0" indent="0" algn="just">
              <a:lnSpc>
                <a:spcPts val="5039"/>
              </a:lnSpc>
            </a:pPr>
            <a:endParaRPr/>
          </a:p>
        </p:txBody>
      </p:sp>
      <p:sp>
        <p:nvSpPr>
          <p:cNvPr id="7" name="Freeform 7"/>
          <p:cNvSpPr/>
          <p:nvPr/>
        </p:nvSpPr>
        <p:spPr>
          <a:xfrm>
            <a:off x="11325418" y="9033743"/>
            <a:ext cx="1698559" cy="1101576"/>
          </a:xfrm>
          <a:custGeom>
            <a:avLst/>
            <a:gdLst/>
            <a:ahLst/>
            <a:cxnLst/>
            <a:rect l="l" t="t" r="r" b="b"/>
            <a:pathLst>
              <a:path w="1698559" h="1101576">
                <a:moveTo>
                  <a:pt x="0" y="0"/>
                </a:moveTo>
                <a:lnTo>
                  <a:pt x="1698559" y="0"/>
                </a:lnTo>
                <a:lnTo>
                  <a:pt x="1698559" y="1101576"/>
                </a:lnTo>
                <a:lnTo>
                  <a:pt x="0" y="11015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362211" y="9261072"/>
            <a:ext cx="2399696" cy="646918"/>
          </a:xfrm>
          <a:custGeom>
            <a:avLst/>
            <a:gdLst/>
            <a:ahLst/>
            <a:cxnLst/>
            <a:rect l="l" t="t" r="r" b="b"/>
            <a:pathLst>
              <a:path w="2399696" h="646918">
                <a:moveTo>
                  <a:pt x="0" y="0"/>
                </a:moveTo>
                <a:lnTo>
                  <a:pt x="2399696" y="0"/>
                </a:lnTo>
                <a:lnTo>
                  <a:pt x="2399696" y="646918"/>
                </a:lnTo>
                <a:lnTo>
                  <a:pt x="0" y="6469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104807" y="9098168"/>
            <a:ext cx="1899968" cy="809822"/>
          </a:xfrm>
          <a:custGeom>
            <a:avLst/>
            <a:gdLst/>
            <a:ahLst/>
            <a:cxnLst/>
            <a:rect l="l" t="t" r="r" b="b"/>
            <a:pathLst>
              <a:path w="1899968" h="809822">
                <a:moveTo>
                  <a:pt x="0" y="0"/>
                </a:moveTo>
                <a:lnTo>
                  <a:pt x="1899968" y="0"/>
                </a:lnTo>
                <a:lnTo>
                  <a:pt x="1899968" y="809822"/>
                </a:lnTo>
                <a:lnTo>
                  <a:pt x="0" y="809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10550" y="9212065"/>
            <a:ext cx="253682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FFFFF"/>
                </a:solidFill>
                <a:latin typeface="Open Sans Bold"/>
              </a:rPr>
              <a:t>2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882062"/>
            <a:ext cx="18288000" cy="1404938"/>
          </a:xfrm>
          <a:prstGeom prst="rect">
            <a:avLst/>
          </a:prstGeom>
          <a:solidFill>
            <a:srgbClr val="48B281"/>
          </a:solidFill>
        </p:spPr>
      </p:sp>
      <p:sp>
        <p:nvSpPr>
          <p:cNvPr id="3" name="Freeform 3"/>
          <p:cNvSpPr/>
          <p:nvPr/>
        </p:nvSpPr>
        <p:spPr>
          <a:xfrm>
            <a:off x="11282921" y="9137799"/>
            <a:ext cx="1698559" cy="1101576"/>
          </a:xfrm>
          <a:custGeom>
            <a:avLst/>
            <a:gdLst/>
            <a:ahLst/>
            <a:cxnLst/>
            <a:rect l="l" t="t" r="r" b="b"/>
            <a:pathLst>
              <a:path w="1698559" h="1101576">
                <a:moveTo>
                  <a:pt x="0" y="0"/>
                </a:moveTo>
                <a:lnTo>
                  <a:pt x="1698559" y="0"/>
                </a:lnTo>
                <a:lnTo>
                  <a:pt x="1698559" y="1101576"/>
                </a:lnTo>
                <a:lnTo>
                  <a:pt x="0" y="11015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319715" y="9365128"/>
            <a:ext cx="2399696" cy="646918"/>
          </a:xfrm>
          <a:custGeom>
            <a:avLst/>
            <a:gdLst/>
            <a:ahLst/>
            <a:cxnLst/>
            <a:rect l="l" t="t" r="r" b="b"/>
            <a:pathLst>
              <a:path w="2399696" h="646918">
                <a:moveTo>
                  <a:pt x="0" y="0"/>
                </a:moveTo>
                <a:lnTo>
                  <a:pt x="2399696" y="0"/>
                </a:lnTo>
                <a:lnTo>
                  <a:pt x="2399696" y="646918"/>
                </a:lnTo>
                <a:lnTo>
                  <a:pt x="0" y="6469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062311" y="9202224"/>
            <a:ext cx="1899968" cy="809822"/>
          </a:xfrm>
          <a:custGeom>
            <a:avLst/>
            <a:gdLst/>
            <a:ahLst/>
            <a:cxnLst/>
            <a:rect l="l" t="t" r="r" b="b"/>
            <a:pathLst>
              <a:path w="1899968" h="809822">
                <a:moveTo>
                  <a:pt x="0" y="0"/>
                </a:moveTo>
                <a:lnTo>
                  <a:pt x="1899968" y="0"/>
                </a:lnTo>
                <a:lnTo>
                  <a:pt x="1899968" y="809822"/>
                </a:lnTo>
                <a:lnTo>
                  <a:pt x="0" y="809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613065" y="2745419"/>
            <a:ext cx="2218059" cy="1868715"/>
          </a:xfrm>
          <a:custGeom>
            <a:avLst/>
            <a:gdLst/>
            <a:ahLst/>
            <a:cxnLst/>
            <a:rect l="l" t="t" r="r" b="b"/>
            <a:pathLst>
              <a:path w="2218059" h="1868715">
                <a:moveTo>
                  <a:pt x="0" y="0"/>
                </a:moveTo>
                <a:lnTo>
                  <a:pt x="2218059" y="0"/>
                </a:lnTo>
                <a:lnTo>
                  <a:pt x="2218059" y="1868715"/>
                </a:lnTo>
                <a:lnTo>
                  <a:pt x="0" y="18687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2047689">
            <a:off x="-4442134" y="-3547553"/>
            <a:ext cx="7380188" cy="13202997"/>
            <a:chOff x="0" y="0"/>
            <a:chExt cx="1943753" cy="347733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43753" cy="3477332"/>
            </a:xfrm>
            <a:custGeom>
              <a:avLst/>
              <a:gdLst/>
              <a:ahLst/>
              <a:cxnLst/>
              <a:rect l="l" t="t" r="r" b="b"/>
              <a:pathLst>
                <a:path w="1943753" h="3477332">
                  <a:moveTo>
                    <a:pt x="0" y="0"/>
                  </a:moveTo>
                  <a:lnTo>
                    <a:pt x="1943753" y="0"/>
                  </a:lnTo>
                  <a:lnTo>
                    <a:pt x="1943753" y="3477332"/>
                  </a:lnTo>
                  <a:lnTo>
                    <a:pt x="0" y="3477332"/>
                  </a:lnTo>
                  <a:close/>
                </a:path>
              </a:pathLst>
            </a:custGeom>
            <a:solidFill>
              <a:srgbClr val="48B281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1943753" cy="34773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719411" y="6554786"/>
            <a:ext cx="1719283" cy="1690687"/>
          </a:xfrm>
          <a:custGeom>
            <a:avLst/>
            <a:gdLst/>
            <a:ahLst/>
            <a:cxnLst/>
            <a:rect l="l" t="t" r="r" b="b"/>
            <a:pathLst>
              <a:path w="1719283" h="1690687">
                <a:moveTo>
                  <a:pt x="0" y="0"/>
                </a:moveTo>
                <a:lnTo>
                  <a:pt x="1719282" y="0"/>
                </a:lnTo>
                <a:lnTo>
                  <a:pt x="1719282" y="1690688"/>
                </a:lnTo>
                <a:lnTo>
                  <a:pt x="0" y="1690688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012730" y="4929395"/>
            <a:ext cx="2665260" cy="1535856"/>
          </a:xfrm>
          <a:custGeom>
            <a:avLst/>
            <a:gdLst/>
            <a:ahLst/>
            <a:cxnLst/>
            <a:rect l="l" t="t" r="r" b="b"/>
            <a:pathLst>
              <a:path w="2665260" h="1535856">
                <a:moveTo>
                  <a:pt x="0" y="0"/>
                </a:moveTo>
                <a:lnTo>
                  <a:pt x="2665261" y="0"/>
                </a:lnTo>
                <a:lnTo>
                  <a:pt x="2665261" y="1535856"/>
                </a:lnTo>
                <a:lnTo>
                  <a:pt x="0" y="15358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622516" y="225377"/>
            <a:ext cx="13042968" cy="244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-160">
                <a:solidFill>
                  <a:srgbClr val="000000"/>
                </a:solidFill>
                <a:latin typeface="Antonio Bold"/>
              </a:rPr>
              <a:t>Préconisations</a:t>
            </a:r>
          </a:p>
          <a:p>
            <a:pPr algn="ctr">
              <a:lnSpc>
                <a:spcPts val="9600"/>
              </a:lnSpc>
              <a:spcBef>
                <a:spcPct val="0"/>
              </a:spcBef>
            </a:pPr>
            <a:r>
              <a:rPr lang="en-US" sz="8000" spc="-160">
                <a:solidFill>
                  <a:srgbClr val="000000"/>
                </a:solidFill>
                <a:latin typeface="Antonio Bold"/>
              </a:rPr>
              <a:t> Bâtiments CDI &amp; Espace Extérieur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589270" y="3082877"/>
            <a:ext cx="7109460" cy="596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0D4922"/>
                </a:solidFill>
                <a:latin typeface="Open Sans Bold"/>
              </a:rPr>
              <a:t>Tri dans la cour et les bâtiments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374577" y="3743411"/>
            <a:ext cx="7493318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Open Sans"/>
              </a:rPr>
              <a:t>Réorganisation, signalétique artistique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349206" y="4899069"/>
            <a:ext cx="5589587" cy="596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0D4922"/>
                </a:solidFill>
                <a:latin typeface="Open Sans Bold"/>
              </a:rPr>
              <a:t>Consommation de papier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004832" y="5720757"/>
            <a:ext cx="8278337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Open Sans"/>
              </a:rPr>
              <a:t>Affiches de sensibilisation aux bons gestes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654182" y="6876415"/>
            <a:ext cx="4934109" cy="596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0D4922"/>
                </a:solidFill>
                <a:latin typeface="Open Sans Bold"/>
              </a:rPr>
              <a:t>Seconde vie des livres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344562" y="7698104"/>
            <a:ext cx="11553348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Open Sans"/>
              </a:rPr>
              <a:t>Boîtes à livres,  bourse aux livres, don des papiers journaux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83655" y="9212064"/>
            <a:ext cx="1073603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FFFFF"/>
                </a:solidFill>
                <a:latin typeface="Open Sans Bold"/>
              </a:rPr>
              <a:t>20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370125" y="596298"/>
            <a:ext cx="11547750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  <a:spcBef>
                <a:spcPct val="0"/>
              </a:spcBef>
            </a:pPr>
            <a:r>
              <a:rPr lang="en-US" sz="8000" spc="-160">
                <a:solidFill>
                  <a:srgbClr val="000000"/>
                </a:solidFill>
                <a:latin typeface="Antonio Bold"/>
              </a:rPr>
              <a:t>Discussion </a:t>
            </a:r>
          </a:p>
        </p:txBody>
      </p:sp>
      <p:sp>
        <p:nvSpPr>
          <p:cNvPr id="3" name="AutoShape 3"/>
          <p:cNvSpPr/>
          <p:nvPr/>
        </p:nvSpPr>
        <p:spPr>
          <a:xfrm>
            <a:off x="0" y="8882062"/>
            <a:ext cx="18288000" cy="1404938"/>
          </a:xfrm>
          <a:prstGeom prst="rect">
            <a:avLst/>
          </a:prstGeom>
          <a:solidFill>
            <a:srgbClr val="48B281"/>
          </a:solidFill>
        </p:spPr>
      </p:sp>
      <p:sp>
        <p:nvSpPr>
          <p:cNvPr id="4" name="Freeform 4"/>
          <p:cNvSpPr/>
          <p:nvPr/>
        </p:nvSpPr>
        <p:spPr>
          <a:xfrm>
            <a:off x="11355540" y="9166374"/>
            <a:ext cx="1698559" cy="1101576"/>
          </a:xfrm>
          <a:custGeom>
            <a:avLst/>
            <a:gdLst/>
            <a:ahLst/>
            <a:cxnLst/>
            <a:rect l="l" t="t" r="r" b="b"/>
            <a:pathLst>
              <a:path w="1698559" h="1101576">
                <a:moveTo>
                  <a:pt x="0" y="0"/>
                </a:moveTo>
                <a:lnTo>
                  <a:pt x="1698559" y="0"/>
                </a:lnTo>
                <a:lnTo>
                  <a:pt x="1698559" y="1101576"/>
                </a:lnTo>
                <a:lnTo>
                  <a:pt x="0" y="11015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392333" y="9393703"/>
            <a:ext cx="2399696" cy="646918"/>
          </a:xfrm>
          <a:custGeom>
            <a:avLst/>
            <a:gdLst/>
            <a:ahLst/>
            <a:cxnLst/>
            <a:rect l="l" t="t" r="r" b="b"/>
            <a:pathLst>
              <a:path w="2399696" h="646918">
                <a:moveTo>
                  <a:pt x="0" y="0"/>
                </a:moveTo>
                <a:lnTo>
                  <a:pt x="2399696" y="0"/>
                </a:lnTo>
                <a:lnTo>
                  <a:pt x="2399696" y="646918"/>
                </a:lnTo>
                <a:lnTo>
                  <a:pt x="0" y="6469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134929" y="9230799"/>
            <a:ext cx="1899968" cy="809822"/>
          </a:xfrm>
          <a:custGeom>
            <a:avLst/>
            <a:gdLst/>
            <a:ahLst/>
            <a:cxnLst/>
            <a:rect l="l" t="t" r="r" b="b"/>
            <a:pathLst>
              <a:path w="1899968" h="809822">
                <a:moveTo>
                  <a:pt x="0" y="0"/>
                </a:moveTo>
                <a:lnTo>
                  <a:pt x="1899968" y="0"/>
                </a:lnTo>
                <a:lnTo>
                  <a:pt x="1899968" y="809822"/>
                </a:lnTo>
                <a:lnTo>
                  <a:pt x="0" y="809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406756" y="7059939"/>
            <a:ext cx="2966348" cy="1148786"/>
          </a:xfrm>
          <a:custGeom>
            <a:avLst/>
            <a:gdLst/>
            <a:ahLst/>
            <a:cxnLst/>
            <a:rect l="l" t="t" r="r" b="b"/>
            <a:pathLst>
              <a:path w="2966348" h="1148786">
                <a:moveTo>
                  <a:pt x="0" y="0"/>
                </a:moveTo>
                <a:lnTo>
                  <a:pt x="2966348" y="0"/>
                </a:lnTo>
                <a:lnTo>
                  <a:pt x="2966348" y="1148786"/>
                </a:lnTo>
                <a:lnTo>
                  <a:pt x="0" y="11487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529111" y="3253653"/>
            <a:ext cx="1334449" cy="1551684"/>
          </a:xfrm>
          <a:custGeom>
            <a:avLst/>
            <a:gdLst/>
            <a:ahLst/>
            <a:cxnLst/>
            <a:rect l="l" t="t" r="r" b="b"/>
            <a:pathLst>
              <a:path w="1334449" h="1551684">
                <a:moveTo>
                  <a:pt x="0" y="0"/>
                </a:moveTo>
                <a:lnTo>
                  <a:pt x="1334449" y="0"/>
                </a:lnTo>
                <a:lnTo>
                  <a:pt x="1334449" y="1551684"/>
                </a:lnTo>
                <a:lnTo>
                  <a:pt x="0" y="15516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914896" y="6505177"/>
            <a:ext cx="1859962" cy="1623239"/>
          </a:xfrm>
          <a:custGeom>
            <a:avLst/>
            <a:gdLst/>
            <a:ahLst/>
            <a:cxnLst/>
            <a:rect l="l" t="t" r="r" b="b"/>
            <a:pathLst>
              <a:path w="1859962" h="1623239">
                <a:moveTo>
                  <a:pt x="0" y="0"/>
                </a:moveTo>
                <a:lnTo>
                  <a:pt x="1859962" y="0"/>
                </a:lnTo>
                <a:lnTo>
                  <a:pt x="1859962" y="1623240"/>
                </a:lnTo>
                <a:lnTo>
                  <a:pt x="0" y="16232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312064" y="3306082"/>
            <a:ext cx="1446825" cy="1446825"/>
          </a:xfrm>
          <a:custGeom>
            <a:avLst/>
            <a:gdLst/>
            <a:ahLst/>
            <a:cxnLst/>
            <a:rect l="l" t="t" r="r" b="b"/>
            <a:pathLst>
              <a:path w="1446825" h="1446825">
                <a:moveTo>
                  <a:pt x="0" y="0"/>
                </a:moveTo>
                <a:lnTo>
                  <a:pt x="1446825" y="0"/>
                </a:lnTo>
                <a:lnTo>
                  <a:pt x="1446825" y="1446825"/>
                </a:lnTo>
                <a:lnTo>
                  <a:pt x="0" y="14468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844877" y="5743972"/>
            <a:ext cx="8045053" cy="596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00"/>
              </a:lnSpc>
              <a:spcBef>
                <a:spcPct val="0"/>
              </a:spcBef>
            </a:pPr>
            <a:r>
              <a:rPr lang="en-US" sz="3500" u="none" strike="noStrike">
                <a:solidFill>
                  <a:srgbClr val="0D4922"/>
                </a:solidFill>
                <a:latin typeface="Open Sans Bold"/>
              </a:rPr>
              <a:t>Rôle et implication des éco-délégués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242814" y="2715997"/>
            <a:ext cx="5688648" cy="596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00"/>
              </a:lnSpc>
              <a:spcBef>
                <a:spcPct val="0"/>
              </a:spcBef>
            </a:pPr>
            <a:r>
              <a:rPr lang="en-US" sz="3500" u="none" strike="noStrike">
                <a:solidFill>
                  <a:srgbClr val="0D4922"/>
                </a:solidFill>
                <a:latin typeface="Open Sans Bold"/>
              </a:rPr>
              <a:t>Faisabilité de nos actions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624335" y="3705962"/>
            <a:ext cx="2925604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Budget, temps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885886" y="6736407"/>
            <a:ext cx="396303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Échanges, présence</a:t>
            </a:r>
          </a:p>
        </p:txBody>
      </p:sp>
      <p:grpSp>
        <p:nvGrpSpPr>
          <p:cNvPr id="15" name="Group 15"/>
          <p:cNvGrpSpPr/>
          <p:nvPr/>
        </p:nvGrpSpPr>
        <p:grpSpPr>
          <a:xfrm rot="2047689">
            <a:off x="-4442134" y="-3547553"/>
            <a:ext cx="7380188" cy="13202997"/>
            <a:chOff x="0" y="0"/>
            <a:chExt cx="1943753" cy="347733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43753" cy="3477332"/>
            </a:xfrm>
            <a:custGeom>
              <a:avLst/>
              <a:gdLst/>
              <a:ahLst/>
              <a:cxnLst/>
              <a:rect l="l" t="t" r="r" b="b"/>
              <a:pathLst>
                <a:path w="1943753" h="3477332">
                  <a:moveTo>
                    <a:pt x="0" y="0"/>
                  </a:moveTo>
                  <a:lnTo>
                    <a:pt x="1943753" y="0"/>
                  </a:lnTo>
                  <a:lnTo>
                    <a:pt x="1943753" y="3477332"/>
                  </a:lnTo>
                  <a:lnTo>
                    <a:pt x="0" y="3477332"/>
                  </a:lnTo>
                  <a:close/>
                </a:path>
              </a:pathLst>
            </a:custGeom>
            <a:solidFill>
              <a:srgbClr val="48B281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0"/>
              <a:ext cx="1943753" cy="34773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283655" y="9212064"/>
            <a:ext cx="930727" cy="646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FFFFFF"/>
                </a:solidFill>
                <a:latin typeface="Open Sans Bold"/>
              </a:rPr>
              <a:t>21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91899" y="4211608"/>
            <a:ext cx="2497654" cy="2101151"/>
          </a:xfrm>
          <a:custGeom>
            <a:avLst/>
            <a:gdLst/>
            <a:ahLst/>
            <a:cxnLst/>
            <a:rect l="l" t="t" r="r" b="b"/>
            <a:pathLst>
              <a:path w="2497654" h="2101151">
                <a:moveTo>
                  <a:pt x="0" y="0"/>
                </a:moveTo>
                <a:lnTo>
                  <a:pt x="2497653" y="0"/>
                </a:lnTo>
                <a:lnTo>
                  <a:pt x="2497653" y="2101152"/>
                </a:lnTo>
                <a:lnTo>
                  <a:pt x="0" y="21011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49049" y="4259233"/>
            <a:ext cx="2562380" cy="2101151"/>
          </a:xfrm>
          <a:custGeom>
            <a:avLst/>
            <a:gdLst/>
            <a:ahLst/>
            <a:cxnLst/>
            <a:rect l="l" t="t" r="r" b="b"/>
            <a:pathLst>
              <a:path w="2562380" h="2101151">
                <a:moveTo>
                  <a:pt x="0" y="0"/>
                </a:moveTo>
                <a:lnTo>
                  <a:pt x="2562379" y="0"/>
                </a:lnTo>
                <a:lnTo>
                  <a:pt x="2562379" y="2101152"/>
                </a:lnTo>
                <a:lnTo>
                  <a:pt x="0" y="21011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560707" y="3774211"/>
            <a:ext cx="3071196" cy="3071196"/>
          </a:xfrm>
          <a:custGeom>
            <a:avLst/>
            <a:gdLst/>
            <a:ahLst/>
            <a:cxnLst/>
            <a:rect l="l" t="t" r="r" b="b"/>
            <a:pathLst>
              <a:path w="3071196" h="3071196">
                <a:moveTo>
                  <a:pt x="0" y="0"/>
                </a:moveTo>
                <a:lnTo>
                  <a:pt x="3071196" y="0"/>
                </a:lnTo>
                <a:lnTo>
                  <a:pt x="3071196" y="3071196"/>
                </a:lnTo>
                <a:lnTo>
                  <a:pt x="0" y="307119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13281182" y="3882434"/>
            <a:ext cx="2651541" cy="2807124"/>
          </a:xfrm>
          <a:custGeom>
            <a:avLst/>
            <a:gdLst/>
            <a:ahLst/>
            <a:cxnLst/>
            <a:rect l="l" t="t" r="r" b="b"/>
            <a:pathLst>
              <a:path w="2651541" h="2807124">
                <a:moveTo>
                  <a:pt x="0" y="0"/>
                </a:moveTo>
                <a:lnTo>
                  <a:pt x="2651541" y="0"/>
                </a:lnTo>
                <a:lnTo>
                  <a:pt x="2651541" y="2807124"/>
                </a:lnTo>
                <a:lnTo>
                  <a:pt x="0" y="2807124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0" y="0"/>
            <a:ext cx="18288000" cy="3086100"/>
            <a:chOff x="0" y="0"/>
            <a:chExt cx="4816593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812800"/>
            </a:xfrm>
            <a:custGeom>
              <a:avLst/>
              <a:gdLst/>
              <a:ahLst/>
              <a:cxnLst/>
              <a:rect l="l" t="t" r="r" b="b"/>
              <a:pathLst>
                <a:path w="4816592" h="812800">
                  <a:moveTo>
                    <a:pt x="0" y="0"/>
                  </a:moveTo>
                  <a:lnTo>
                    <a:pt x="4816592" y="0"/>
                  </a:lnTo>
                  <a:lnTo>
                    <a:pt x="481659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48B281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4816593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1396647" y="9213999"/>
            <a:ext cx="1698559" cy="1101576"/>
          </a:xfrm>
          <a:custGeom>
            <a:avLst/>
            <a:gdLst/>
            <a:ahLst/>
            <a:cxnLst/>
            <a:rect l="l" t="t" r="r" b="b"/>
            <a:pathLst>
              <a:path w="1698559" h="1101576">
                <a:moveTo>
                  <a:pt x="0" y="0"/>
                </a:moveTo>
                <a:lnTo>
                  <a:pt x="1698559" y="0"/>
                </a:lnTo>
                <a:lnTo>
                  <a:pt x="1698559" y="1101576"/>
                </a:lnTo>
                <a:lnTo>
                  <a:pt x="0" y="11015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433440" y="9441328"/>
            <a:ext cx="2399696" cy="646918"/>
          </a:xfrm>
          <a:custGeom>
            <a:avLst/>
            <a:gdLst/>
            <a:ahLst/>
            <a:cxnLst/>
            <a:rect l="l" t="t" r="r" b="b"/>
            <a:pathLst>
              <a:path w="2399696" h="646918">
                <a:moveTo>
                  <a:pt x="0" y="0"/>
                </a:moveTo>
                <a:lnTo>
                  <a:pt x="2399696" y="0"/>
                </a:lnTo>
                <a:lnTo>
                  <a:pt x="2399696" y="646918"/>
                </a:lnTo>
                <a:lnTo>
                  <a:pt x="0" y="64691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176036" y="9278424"/>
            <a:ext cx="1899968" cy="809822"/>
          </a:xfrm>
          <a:custGeom>
            <a:avLst/>
            <a:gdLst/>
            <a:ahLst/>
            <a:cxnLst/>
            <a:rect l="l" t="t" r="r" b="b"/>
            <a:pathLst>
              <a:path w="1899968" h="809822">
                <a:moveTo>
                  <a:pt x="0" y="0"/>
                </a:moveTo>
                <a:lnTo>
                  <a:pt x="1899968" y="0"/>
                </a:lnTo>
                <a:lnTo>
                  <a:pt x="1899968" y="809822"/>
                </a:lnTo>
                <a:lnTo>
                  <a:pt x="0" y="80982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357522" y="785782"/>
            <a:ext cx="13847445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  <a:spcBef>
                <a:spcPct val="0"/>
              </a:spcBef>
            </a:pPr>
            <a:r>
              <a:rPr lang="en-US" sz="8000" spc="-160" dirty="0" err="1">
                <a:solidFill>
                  <a:srgbClr val="FFFFFF"/>
                </a:solidFill>
                <a:latin typeface="Antonio Bold"/>
              </a:rPr>
              <a:t>Gestion</a:t>
            </a:r>
            <a:r>
              <a:rPr lang="en-US" sz="8000" spc="-160" dirty="0">
                <a:solidFill>
                  <a:srgbClr val="FFFFFF"/>
                </a:solidFill>
                <a:latin typeface="Antonio Bold"/>
              </a:rPr>
              <a:t> des </a:t>
            </a:r>
            <a:r>
              <a:rPr lang="en-US" sz="8000" spc="-160" dirty="0" err="1">
                <a:solidFill>
                  <a:srgbClr val="FFFFFF"/>
                </a:solidFill>
                <a:latin typeface="Antonio Bold"/>
              </a:rPr>
              <a:t>déchets</a:t>
            </a:r>
            <a:r>
              <a:rPr lang="en-US" sz="8000" spc="-160" dirty="0">
                <a:solidFill>
                  <a:srgbClr val="FFFFFF"/>
                </a:solidFill>
                <a:latin typeface="Antonio Bold"/>
              </a:rPr>
              <a:t> </a:t>
            </a:r>
            <a:r>
              <a:rPr lang="en-US" sz="8000" spc="-160" dirty="0" err="1">
                <a:solidFill>
                  <a:srgbClr val="FFFFFF"/>
                </a:solidFill>
                <a:latin typeface="Antonio Bold"/>
              </a:rPr>
              <a:t>dans</a:t>
            </a:r>
            <a:r>
              <a:rPr lang="en-US" sz="8000" spc="-160" dirty="0">
                <a:solidFill>
                  <a:srgbClr val="FFFFFF"/>
                </a:solidFill>
                <a:latin typeface="Antonio Bold"/>
              </a:rPr>
              <a:t> les ateliers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625486" y="7053108"/>
            <a:ext cx="4018052" cy="838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  <a:spcBef>
                <a:spcPct val="0"/>
              </a:spcBef>
            </a:pPr>
            <a:r>
              <a:rPr lang="en-US" sz="5500" spc="-110" dirty="0" err="1">
                <a:solidFill>
                  <a:srgbClr val="040606"/>
                </a:solidFill>
                <a:latin typeface="Open Sans Bold"/>
              </a:rPr>
              <a:t>Carrosserie</a:t>
            </a:r>
            <a:endParaRPr lang="en-US" sz="5500" spc="-110" dirty="0">
              <a:solidFill>
                <a:srgbClr val="040606"/>
              </a:solidFill>
              <a:latin typeface="Open Sans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405676" y="7053108"/>
            <a:ext cx="3667149" cy="838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  <a:spcBef>
                <a:spcPct val="0"/>
              </a:spcBef>
            </a:pPr>
            <a:r>
              <a:rPr lang="en-US" sz="5500" spc="-110" dirty="0" err="1">
                <a:solidFill>
                  <a:srgbClr val="040606"/>
                </a:solidFill>
                <a:latin typeface="Open Sans Bold"/>
              </a:rPr>
              <a:t>Plasturgie</a:t>
            </a:r>
            <a:endParaRPr lang="en-US" sz="5500" spc="-110" dirty="0">
              <a:solidFill>
                <a:srgbClr val="040606"/>
              </a:solidFill>
              <a:latin typeface="Open Sans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2732831" y="7053108"/>
            <a:ext cx="3712845" cy="838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  <a:spcBef>
                <a:spcPct val="0"/>
              </a:spcBef>
            </a:pPr>
            <a:r>
              <a:rPr lang="en-US" sz="5500" spc="-110">
                <a:solidFill>
                  <a:srgbClr val="040606"/>
                </a:solidFill>
                <a:latin typeface="Open Sans Bold"/>
              </a:rPr>
              <a:t>Mécanique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83655" y="9212064"/>
            <a:ext cx="930727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48B281"/>
                </a:solidFill>
                <a:latin typeface="Open Sans Bold"/>
              </a:rPr>
              <a:t>22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791113" y="551995"/>
            <a:ext cx="2268963" cy="226896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599"/>
                </a:lnSpc>
              </a:pPr>
              <a:r>
                <a:rPr lang="en-US" sz="7999">
                  <a:solidFill>
                    <a:srgbClr val="48B281"/>
                  </a:solidFill>
                  <a:latin typeface="Antonio Bold"/>
                </a:rPr>
                <a:t>3</a:t>
              </a: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54447" y="-1258526"/>
            <a:ext cx="6864584" cy="12804052"/>
            <a:chOff x="0" y="0"/>
            <a:chExt cx="1807956" cy="33722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07956" cy="3372260"/>
            </a:xfrm>
            <a:custGeom>
              <a:avLst/>
              <a:gdLst/>
              <a:ahLst/>
              <a:cxnLst/>
              <a:rect l="l" t="t" r="r" b="b"/>
              <a:pathLst>
                <a:path w="1807956" h="3372260">
                  <a:moveTo>
                    <a:pt x="0" y="0"/>
                  </a:moveTo>
                  <a:lnTo>
                    <a:pt x="1807956" y="0"/>
                  </a:lnTo>
                  <a:lnTo>
                    <a:pt x="1807956" y="3372260"/>
                  </a:lnTo>
                  <a:lnTo>
                    <a:pt x="0" y="3372260"/>
                  </a:lnTo>
                  <a:close/>
                </a:path>
              </a:pathLst>
            </a:custGeom>
            <a:solidFill>
              <a:srgbClr val="48B28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1807956" cy="33722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964646" y="6416664"/>
            <a:ext cx="1953674" cy="1343151"/>
          </a:xfrm>
          <a:custGeom>
            <a:avLst/>
            <a:gdLst/>
            <a:ahLst/>
            <a:cxnLst/>
            <a:rect l="l" t="t" r="r" b="b"/>
            <a:pathLst>
              <a:path w="1953674" h="1343151">
                <a:moveTo>
                  <a:pt x="0" y="0"/>
                </a:moveTo>
                <a:lnTo>
                  <a:pt x="1953674" y="0"/>
                </a:lnTo>
                <a:lnTo>
                  <a:pt x="1953674" y="1343152"/>
                </a:lnTo>
                <a:lnTo>
                  <a:pt x="0" y="13431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27822" y="7709643"/>
            <a:ext cx="1052535" cy="1277736"/>
          </a:xfrm>
          <a:custGeom>
            <a:avLst/>
            <a:gdLst/>
            <a:ahLst/>
            <a:cxnLst/>
            <a:rect l="l" t="t" r="r" b="b"/>
            <a:pathLst>
              <a:path w="1052535" h="1277736">
                <a:moveTo>
                  <a:pt x="0" y="0"/>
                </a:moveTo>
                <a:lnTo>
                  <a:pt x="1052535" y="0"/>
                </a:lnTo>
                <a:lnTo>
                  <a:pt x="1052535" y="1277736"/>
                </a:lnTo>
                <a:lnTo>
                  <a:pt x="0" y="127773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605674" y="7830218"/>
            <a:ext cx="1125193" cy="1036584"/>
          </a:xfrm>
          <a:custGeom>
            <a:avLst/>
            <a:gdLst/>
            <a:ahLst/>
            <a:cxnLst/>
            <a:rect l="l" t="t" r="r" b="b"/>
            <a:pathLst>
              <a:path w="1125193" h="1036584">
                <a:moveTo>
                  <a:pt x="0" y="0"/>
                </a:moveTo>
                <a:lnTo>
                  <a:pt x="1125194" y="0"/>
                </a:lnTo>
                <a:lnTo>
                  <a:pt x="1125194" y="1036585"/>
                </a:lnTo>
                <a:lnTo>
                  <a:pt x="0" y="1036585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585157" y="7830218"/>
            <a:ext cx="712652" cy="1036584"/>
          </a:xfrm>
          <a:custGeom>
            <a:avLst/>
            <a:gdLst/>
            <a:ahLst/>
            <a:cxnLst/>
            <a:rect l="l" t="t" r="r" b="b"/>
            <a:pathLst>
              <a:path w="712652" h="1036584">
                <a:moveTo>
                  <a:pt x="0" y="0"/>
                </a:moveTo>
                <a:lnTo>
                  <a:pt x="712652" y="0"/>
                </a:lnTo>
                <a:lnTo>
                  <a:pt x="712652" y="1036585"/>
                </a:lnTo>
                <a:lnTo>
                  <a:pt x="0" y="1036585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107663" y="2977052"/>
            <a:ext cx="1271252" cy="728081"/>
          </a:xfrm>
          <a:custGeom>
            <a:avLst/>
            <a:gdLst/>
            <a:ahLst/>
            <a:cxnLst/>
            <a:rect l="l" t="t" r="r" b="b"/>
            <a:pathLst>
              <a:path w="1271252" h="728081">
                <a:moveTo>
                  <a:pt x="0" y="0"/>
                </a:moveTo>
                <a:lnTo>
                  <a:pt x="1271252" y="0"/>
                </a:lnTo>
                <a:lnTo>
                  <a:pt x="1271252" y="728080"/>
                </a:lnTo>
                <a:lnTo>
                  <a:pt x="0" y="7280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940081" y="3466791"/>
            <a:ext cx="1167372" cy="1921095"/>
          </a:xfrm>
          <a:custGeom>
            <a:avLst/>
            <a:gdLst/>
            <a:ahLst/>
            <a:cxnLst/>
            <a:rect l="l" t="t" r="r" b="b"/>
            <a:pathLst>
              <a:path w="1167372" h="1921095">
                <a:moveTo>
                  <a:pt x="0" y="0"/>
                </a:moveTo>
                <a:lnTo>
                  <a:pt x="1167371" y="0"/>
                </a:lnTo>
                <a:lnTo>
                  <a:pt x="1167371" y="1921095"/>
                </a:lnTo>
                <a:lnTo>
                  <a:pt x="0" y="1921095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42219" y="2977052"/>
            <a:ext cx="1271252" cy="728081"/>
          </a:xfrm>
          <a:custGeom>
            <a:avLst/>
            <a:gdLst/>
            <a:ahLst/>
            <a:cxnLst/>
            <a:rect l="l" t="t" r="r" b="b"/>
            <a:pathLst>
              <a:path w="1271252" h="728081">
                <a:moveTo>
                  <a:pt x="0" y="0"/>
                </a:moveTo>
                <a:lnTo>
                  <a:pt x="1271252" y="0"/>
                </a:lnTo>
                <a:lnTo>
                  <a:pt x="1271252" y="728080"/>
                </a:lnTo>
                <a:lnTo>
                  <a:pt x="0" y="7280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30357" y="2977052"/>
            <a:ext cx="2166448" cy="2166448"/>
          </a:xfrm>
          <a:custGeom>
            <a:avLst/>
            <a:gdLst/>
            <a:ahLst/>
            <a:cxnLst/>
            <a:rect l="l" t="t" r="r" b="b"/>
            <a:pathLst>
              <a:path w="2166448" h="2166448">
                <a:moveTo>
                  <a:pt x="0" y="0"/>
                </a:moveTo>
                <a:lnTo>
                  <a:pt x="2166449" y="0"/>
                </a:lnTo>
                <a:lnTo>
                  <a:pt x="2166449" y="2166448"/>
                </a:lnTo>
                <a:lnTo>
                  <a:pt x="0" y="216644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877845" y="7684495"/>
            <a:ext cx="1694321" cy="1016592"/>
          </a:xfrm>
          <a:custGeom>
            <a:avLst/>
            <a:gdLst/>
            <a:ahLst/>
            <a:cxnLst/>
            <a:rect l="l" t="t" r="r" b="b"/>
            <a:pathLst>
              <a:path w="1694321" h="1016592">
                <a:moveTo>
                  <a:pt x="0" y="0"/>
                </a:moveTo>
                <a:lnTo>
                  <a:pt x="1694321" y="0"/>
                </a:lnTo>
                <a:lnTo>
                  <a:pt x="1694321" y="1016593"/>
                </a:lnTo>
                <a:lnTo>
                  <a:pt x="0" y="101659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780100" y="3422286"/>
            <a:ext cx="2338544" cy="2186538"/>
          </a:xfrm>
          <a:custGeom>
            <a:avLst/>
            <a:gdLst/>
            <a:ahLst/>
            <a:cxnLst/>
            <a:rect l="l" t="t" r="r" b="b"/>
            <a:pathLst>
              <a:path w="2338544" h="2186538">
                <a:moveTo>
                  <a:pt x="0" y="0"/>
                </a:moveTo>
                <a:lnTo>
                  <a:pt x="2338543" y="0"/>
                </a:lnTo>
                <a:lnTo>
                  <a:pt x="2338543" y="2186538"/>
                </a:lnTo>
                <a:lnTo>
                  <a:pt x="0" y="218653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396647" y="9213999"/>
            <a:ext cx="1698559" cy="1101576"/>
          </a:xfrm>
          <a:custGeom>
            <a:avLst/>
            <a:gdLst/>
            <a:ahLst/>
            <a:cxnLst/>
            <a:rect l="l" t="t" r="r" b="b"/>
            <a:pathLst>
              <a:path w="1698559" h="1101576">
                <a:moveTo>
                  <a:pt x="0" y="0"/>
                </a:moveTo>
                <a:lnTo>
                  <a:pt x="1698559" y="0"/>
                </a:lnTo>
                <a:lnTo>
                  <a:pt x="1698559" y="1101576"/>
                </a:lnTo>
                <a:lnTo>
                  <a:pt x="0" y="110157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433440" y="9441328"/>
            <a:ext cx="2399696" cy="646918"/>
          </a:xfrm>
          <a:custGeom>
            <a:avLst/>
            <a:gdLst/>
            <a:ahLst/>
            <a:cxnLst/>
            <a:rect l="l" t="t" r="r" b="b"/>
            <a:pathLst>
              <a:path w="2399696" h="646918">
                <a:moveTo>
                  <a:pt x="0" y="0"/>
                </a:moveTo>
                <a:lnTo>
                  <a:pt x="2399696" y="0"/>
                </a:lnTo>
                <a:lnTo>
                  <a:pt x="2399696" y="646918"/>
                </a:lnTo>
                <a:lnTo>
                  <a:pt x="0" y="64691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176036" y="9278424"/>
            <a:ext cx="1899968" cy="809822"/>
          </a:xfrm>
          <a:custGeom>
            <a:avLst/>
            <a:gdLst/>
            <a:ahLst/>
            <a:cxnLst/>
            <a:rect l="l" t="t" r="r" b="b"/>
            <a:pathLst>
              <a:path w="1899968" h="809822">
                <a:moveTo>
                  <a:pt x="0" y="0"/>
                </a:moveTo>
                <a:lnTo>
                  <a:pt x="1899968" y="0"/>
                </a:lnTo>
                <a:lnTo>
                  <a:pt x="1899968" y="809822"/>
                </a:lnTo>
                <a:lnTo>
                  <a:pt x="0" y="80982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5824258" y="409575"/>
            <a:ext cx="11547750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  <a:spcBef>
                <a:spcPct val="0"/>
              </a:spcBef>
            </a:pPr>
            <a:r>
              <a:rPr lang="en-US" sz="8000" spc="-160">
                <a:solidFill>
                  <a:srgbClr val="000000"/>
                </a:solidFill>
                <a:latin typeface="Antonio Bold"/>
              </a:rPr>
              <a:t>Méthodologie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11469" y="2014192"/>
            <a:ext cx="3131820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50" lvl="1" indent="-485775" algn="ctr">
              <a:lnSpc>
                <a:spcPts val="5400"/>
              </a:lnSpc>
              <a:buFont typeface="Arial"/>
              <a:buChar char="•"/>
            </a:pPr>
            <a:r>
              <a:rPr lang="en-US" sz="4500" spc="-89">
                <a:solidFill>
                  <a:srgbClr val="FFFFFF"/>
                </a:solidFill>
                <a:latin typeface="Antonio Bold"/>
              </a:rPr>
              <a:t>Entretiens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05531" y="6138414"/>
            <a:ext cx="3816102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50" lvl="1" indent="-485775" algn="ctr">
              <a:lnSpc>
                <a:spcPts val="5400"/>
              </a:lnSpc>
              <a:buFont typeface="Arial"/>
              <a:buChar char="•"/>
            </a:pPr>
            <a:r>
              <a:rPr lang="en-US" sz="4500" spc="-89">
                <a:solidFill>
                  <a:srgbClr val="FFFFFF"/>
                </a:solidFill>
                <a:latin typeface="Antonio Bold"/>
              </a:rPr>
              <a:t>Observations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633457" y="2348612"/>
            <a:ext cx="4404831" cy="838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800" spc="-56">
                <a:solidFill>
                  <a:srgbClr val="000000"/>
                </a:solidFill>
                <a:latin typeface="Open Sans Bold"/>
              </a:rPr>
              <a:t>Cartographie des points de collecte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581391" y="2460163"/>
            <a:ext cx="5494614" cy="976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Open Sans Bold"/>
              </a:rPr>
              <a:t>Liste des prestataires, coûts et fréquences de collecte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038288" y="5460121"/>
            <a:ext cx="3620516" cy="838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6"/>
              </a:lnSpc>
            </a:pPr>
            <a:r>
              <a:rPr lang="en-US" sz="2797" spc="-55">
                <a:solidFill>
                  <a:srgbClr val="000000"/>
                </a:solidFill>
                <a:latin typeface="Open Sans Bold"/>
              </a:rPr>
              <a:t>Identifier les flux de déchets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83655" y="9212064"/>
            <a:ext cx="716413" cy="646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FFFFFF"/>
                </a:solidFill>
                <a:latin typeface="Open Sans Bold"/>
              </a:rPr>
              <a:t>23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5559742" y="4159567"/>
            <a:ext cx="1134427" cy="422910"/>
            <a:chOff x="0" y="0"/>
            <a:chExt cx="1512570" cy="563880"/>
          </a:xfrm>
        </p:grpSpPr>
        <p:sp>
          <p:nvSpPr>
            <p:cNvPr id="26" name="Freeform 26"/>
            <p:cNvSpPr/>
            <p:nvPr/>
          </p:nvSpPr>
          <p:spPr>
            <a:xfrm>
              <a:off x="-46990" y="50800"/>
              <a:ext cx="1605280" cy="632460"/>
            </a:xfrm>
            <a:custGeom>
              <a:avLst/>
              <a:gdLst/>
              <a:ahLst/>
              <a:cxnLst/>
              <a:rect l="l" t="t" r="r" b="b"/>
              <a:pathLst>
                <a:path w="1605280" h="632460">
                  <a:moveTo>
                    <a:pt x="97790" y="0"/>
                  </a:moveTo>
                  <a:cubicBezTo>
                    <a:pt x="1605280" y="97790"/>
                    <a:pt x="1605280" y="360680"/>
                    <a:pt x="1507490" y="457200"/>
                  </a:cubicBezTo>
                  <a:cubicBezTo>
                    <a:pt x="1337310" y="628650"/>
                    <a:pt x="267970" y="632460"/>
                    <a:pt x="97790" y="462280"/>
                  </a:cubicBezTo>
                  <a:cubicBezTo>
                    <a:pt x="0" y="364490"/>
                    <a:pt x="97790" y="0"/>
                    <a:pt x="97790" y="0"/>
                  </a:cubicBezTo>
                </a:path>
              </a:pathLst>
            </a:custGeom>
            <a:solidFill>
              <a:srgbClr val="48B281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7" name="Group 27"/>
          <p:cNvGrpSpPr/>
          <p:nvPr/>
        </p:nvGrpSpPr>
        <p:grpSpPr>
          <a:xfrm rot="292005">
            <a:off x="14057948" y="5463540"/>
            <a:ext cx="1918335" cy="3173730"/>
            <a:chOff x="0" y="0"/>
            <a:chExt cx="2557780" cy="4231640"/>
          </a:xfrm>
        </p:grpSpPr>
        <p:sp>
          <p:nvSpPr>
            <p:cNvPr id="28" name="Freeform 28"/>
            <p:cNvSpPr/>
            <p:nvPr/>
          </p:nvSpPr>
          <p:spPr>
            <a:xfrm>
              <a:off x="26670" y="49530"/>
              <a:ext cx="2481580" cy="4203700"/>
            </a:xfrm>
            <a:custGeom>
              <a:avLst/>
              <a:gdLst/>
              <a:ahLst/>
              <a:cxnLst/>
              <a:rect l="l" t="t" r="r" b="b"/>
              <a:pathLst>
                <a:path w="2481580" h="4203700">
                  <a:moveTo>
                    <a:pt x="24130" y="3674110"/>
                  </a:moveTo>
                  <a:cubicBezTo>
                    <a:pt x="718820" y="3536950"/>
                    <a:pt x="889000" y="3465830"/>
                    <a:pt x="1007110" y="3406140"/>
                  </a:cubicBezTo>
                  <a:cubicBezTo>
                    <a:pt x="1093470" y="3361690"/>
                    <a:pt x="1140460" y="3327400"/>
                    <a:pt x="1220470" y="3270250"/>
                  </a:cubicBezTo>
                  <a:cubicBezTo>
                    <a:pt x="1334770" y="3186430"/>
                    <a:pt x="1508760" y="3051810"/>
                    <a:pt x="1619250" y="2938780"/>
                  </a:cubicBezTo>
                  <a:cubicBezTo>
                    <a:pt x="1714500" y="2843530"/>
                    <a:pt x="1795780" y="2747010"/>
                    <a:pt x="1855470" y="2646680"/>
                  </a:cubicBezTo>
                  <a:cubicBezTo>
                    <a:pt x="1907540" y="2560320"/>
                    <a:pt x="1939290" y="2472690"/>
                    <a:pt x="1964690" y="2379980"/>
                  </a:cubicBezTo>
                  <a:cubicBezTo>
                    <a:pt x="1991360" y="2283460"/>
                    <a:pt x="2001520" y="2200910"/>
                    <a:pt x="2011680" y="2077720"/>
                  </a:cubicBezTo>
                  <a:cubicBezTo>
                    <a:pt x="2028190" y="1887220"/>
                    <a:pt x="2035810" y="1572260"/>
                    <a:pt x="2023110" y="1348740"/>
                  </a:cubicBezTo>
                  <a:cubicBezTo>
                    <a:pt x="2011680" y="1154430"/>
                    <a:pt x="1986280" y="958850"/>
                    <a:pt x="1954530" y="808990"/>
                  </a:cubicBezTo>
                  <a:cubicBezTo>
                    <a:pt x="1930400" y="699770"/>
                    <a:pt x="1880870" y="607060"/>
                    <a:pt x="1866900" y="529590"/>
                  </a:cubicBezTo>
                  <a:cubicBezTo>
                    <a:pt x="1858010" y="476250"/>
                    <a:pt x="1846580" y="448310"/>
                    <a:pt x="1860550" y="393700"/>
                  </a:cubicBezTo>
                  <a:cubicBezTo>
                    <a:pt x="1885950" y="294640"/>
                    <a:pt x="2023110" y="0"/>
                    <a:pt x="2094230" y="1270"/>
                  </a:cubicBezTo>
                  <a:cubicBezTo>
                    <a:pt x="2153920" y="1270"/>
                    <a:pt x="2216150" y="186690"/>
                    <a:pt x="2259330" y="284480"/>
                  </a:cubicBezTo>
                  <a:cubicBezTo>
                    <a:pt x="2301240" y="377190"/>
                    <a:pt x="2325370" y="476250"/>
                    <a:pt x="2352040" y="571500"/>
                  </a:cubicBezTo>
                  <a:cubicBezTo>
                    <a:pt x="2377440" y="661670"/>
                    <a:pt x="2397760" y="748030"/>
                    <a:pt x="2415540" y="840740"/>
                  </a:cubicBezTo>
                  <a:cubicBezTo>
                    <a:pt x="2435860" y="938530"/>
                    <a:pt x="2453640" y="1036320"/>
                    <a:pt x="2465070" y="1145540"/>
                  </a:cubicBezTo>
                  <a:cubicBezTo>
                    <a:pt x="2476500" y="1267460"/>
                    <a:pt x="2477770" y="1408430"/>
                    <a:pt x="2480310" y="1539240"/>
                  </a:cubicBezTo>
                  <a:cubicBezTo>
                    <a:pt x="2481580" y="1668780"/>
                    <a:pt x="2480310" y="1797050"/>
                    <a:pt x="2475230" y="1927860"/>
                  </a:cubicBezTo>
                  <a:cubicBezTo>
                    <a:pt x="2468880" y="2061210"/>
                    <a:pt x="2468880" y="2199640"/>
                    <a:pt x="2443480" y="2332990"/>
                  </a:cubicBezTo>
                  <a:cubicBezTo>
                    <a:pt x="2418080" y="2467610"/>
                    <a:pt x="2378710" y="2606040"/>
                    <a:pt x="2320290" y="2731770"/>
                  </a:cubicBezTo>
                  <a:cubicBezTo>
                    <a:pt x="2263140" y="2857500"/>
                    <a:pt x="2172970" y="2987040"/>
                    <a:pt x="2099310" y="3084830"/>
                  </a:cubicBezTo>
                  <a:cubicBezTo>
                    <a:pt x="2039620" y="3162300"/>
                    <a:pt x="1985010" y="3219450"/>
                    <a:pt x="1922780" y="3281680"/>
                  </a:cubicBezTo>
                  <a:cubicBezTo>
                    <a:pt x="1859280" y="3343910"/>
                    <a:pt x="1791970" y="3399790"/>
                    <a:pt x="1719580" y="3459480"/>
                  </a:cubicBezTo>
                  <a:cubicBezTo>
                    <a:pt x="1639570" y="3524250"/>
                    <a:pt x="1550670" y="3596640"/>
                    <a:pt x="1463040" y="3657600"/>
                  </a:cubicBezTo>
                  <a:cubicBezTo>
                    <a:pt x="1374140" y="3717290"/>
                    <a:pt x="1282700" y="3776980"/>
                    <a:pt x="1189990" y="3823970"/>
                  </a:cubicBezTo>
                  <a:cubicBezTo>
                    <a:pt x="1101090" y="3870960"/>
                    <a:pt x="1010920" y="3906520"/>
                    <a:pt x="919480" y="3940810"/>
                  </a:cubicBezTo>
                  <a:cubicBezTo>
                    <a:pt x="830580" y="3975100"/>
                    <a:pt x="758190" y="4003040"/>
                    <a:pt x="650240" y="4029710"/>
                  </a:cubicBezTo>
                  <a:cubicBezTo>
                    <a:pt x="499110" y="4067810"/>
                    <a:pt x="194310" y="4203700"/>
                    <a:pt x="92710" y="4130040"/>
                  </a:cubicBezTo>
                  <a:cubicBezTo>
                    <a:pt x="0" y="4065270"/>
                    <a:pt x="24130" y="3674110"/>
                    <a:pt x="24130" y="3674110"/>
                  </a:cubicBezTo>
                </a:path>
              </a:pathLst>
            </a:custGeom>
            <a:solidFill>
              <a:srgbClr val="48B281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9" name="Group 29"/>
          <p:cNvGrpSpPr/>
          <p:nvPr/>
        </p:nvGrpSpPr>
        <p:grpSpPr>
          <a:xfrm>
            <a:off x="7254130" y="5976937"/>
            <a:ext cx="2584133" cy="2724150"/>
            <a:chOff x="0" y="0"/>
            <a:chExt cx="3445510" cy="3632200"/>
          </a:xfrm>
        </p:grpSpPr>
        <p:sp>
          <p:nvSpPr>
            <p:cNvPr id="30" name="Freeform 30"/>
            <p:cNvSpPr/>
            <p:nvPr/>
          </p:nvSpPr>
          <p:spPr>
            <a:xfrm>
              <a:off x="10160" y="-10160"/>
              <a:ext cx="3440430" cy="3660140"/>
            </a:xfrm>
            <a:custGeom>
              <a:avLst/>
              <a:gdLst/>
              <a:ahLst/>
              <a:cxnLst/>
              <a:rect l="l" t="t" r="r" b="b"/>
              <a:pathLst>
                <a:path w="3440430" h="3660140">
                  <a:moveTo>
                    <a:pt x="502920" y="60960"/>
                  </a:moveTo>
                  <a:cubicBezTo>
                    <a:pt x="561340" y="1176020"/>
                    <a:pt x="576580" y="1276350"/>
                    <a:pt x="622300" y="1400810"/>
                  </a:cubicBezTo>
                  <a:cubicBezTo>
                    <a:pt x="671830" y="1534160"/>
                    <a:pt x="772160" y="1685290"/>
                    <a:pt x="838200" y="1793240"/>
                  </a:cubicBezTo>
                  <a:cubicBezTo>
                    <a:pt x="887730" y="1873250"/>
                    <a:pt x="929640" y="1931670"/>
                    <a:pt x="979170" y="1995170"/>
                  </a:cubicBezTo>
                  <a:cubicBezTo>
                    <a:pt x="1028700" y="2057400"/>
                    <a:pt x="1070610" y="2108200"/>
                    <a:pt x="1132840" y="2171700"/>
                  </a:cubicBezTo>
                  <a:cubicBezTo>
                    <a:pt x="1215390" y="2255520"/>
                    <a:pt x="1330960" y="2363470"/>
                    <a:pt x="1440180" y="2444750"/>
                  </a:cubicBezTo>
                  <a:cubicBezTo>
                    <a:pt x="1546860" y="2524760"/>
                    <a:pt x="1658620" y="2593340"/>
                    <a:pt x="1783080" y="2654300"/>
                  </a:cubicBezTo>
                  <a:cubicBezTo>
                    <a:pt x="1915160" y="2719070"/>
                    <a:pt x="2058670" y="2759710"/>
                    <a:pt x="2216150" y="2814320"/>
                  </a:cubicBezTo>
                  <a:cubicBezTo>
                    <a:pt x="2401570" y="2879090"/>
                    <a:pt x="2626360" y="2957830"/>
                    <a:pt x="2825750" y="3014980"/>
                  </a:cubicBezTo>
                  <a:cubicBezTo>
                    <a:pt x="3014980" y="3068320"/>
                    <a:pt x="3318510" y="3041650"/>
                    <a:pt x="3383280" y="3149600"/>
                  </a:cubicBezTo>
                  <a:cubicBezTo>
                    <a:pt x="3440430" y="3247390"/>
                    <a:pt x="3365500" y="3533140"/>
                    <a:pt x="3266440" y="3591560"/>
                  </a:cubicBezTo>
                  <a:cubicBezTo>
                    <a:pt x="3152140" y="3660140"/>
                    <a:pt x="2880360" y="3506470"/>
                    <a:pt x="2684780" y="3450590"/>
                  </a:cubicBezTo>
                  <a:cubicBezTo>
                    <a:pt x="2479040" y="3390900"/>
                    <a:pt x="2256790" y="3314700"/>
                    <a:pt x="2061210" y="3244850"/>
                  </a:cubicBezTo>
                  <a:cubicBezTo>
                    <a:pt x="1883410" y="3181350"/>
                    <a:pt x="1713230" y="3129280"/>
                    <a:pt x="1557020" y="3051810"/>
                  </a:cubicBezTo>
                  <a:cubicBezTo>
                    <a:pt x="1410970" y="2979420"/>
                    <a:pt x="1258570" y="2875280"/>
                    <a:pt x="1150620" y="2797810"/>
                  </a:cubicBezTo>
                  <a:cubicBezTo>
                    <a:pt x="1073150" y="2743200"/>
                    <a:pt x="1022350" y="2697480"/>
                    <a:pt x="961390" y="2642870"/>
                  </a:cubicBezTo>
                  <a:cubicBezTo>
                    <a:pt x="900430" y="2586990"/>
                    <a:pt x="843280" y="2531110"/>
                    <a:pt x="786130" y="2470150"/>
                  </a:cubicBezTo>
                  <a:cubicBezTo>
                    <a:pt x="725170" y="2404110"/>
                    <a:pt x="669290" y="2343150"/>
                    <a:pt x="604520" y="2255520"/>
                  </a:cubicBezTo>
                  <a:cubicBezTo>
                    <a:pt x="513080" y="2133600"/>
                    <a:pt x="375920" y="1926590"/>
                    <a:pt x="302260" y="1793240"/>
                  </a:cubicBezTo>
                  <a:cubicBezTo>
                    <a:pt x="250190" y="1699260"/>
                    <a:pt x="220980" y="1642110"/>
                    <a:pt x="187960" y="1541780"/>
                  </a:cubicBezTo>
                  <a:cubicBezTo>
                    <a:pt x="144780" y="1408430"/>
                    <a:pt x="110490" y="1238250"/>
                    <a:pt x="86360" y="1056640"/>
                  </a:cubicBezTo>
                  <a:cubicBezTo>
                    <a:pt x="55880" y="826770"/>
                    <a:pt x="52070" y="450850"/>
                    <a:pt x="45720" y="271780"/>
                  </a:cubicBezTo>
                  <a:cubicBezTo>
                    <a:pt x="41910" y="179070"/>
                    <a:pt x="0" y="102870"/>
                    <a:pt x="40640" y="60960"/>
                  </a:cubicBezTo>
                  <a:cubicBezTo>
                    <a:pt x="101600" y="0"/>
                    <a:pt x="502920" y="60960"/>
                    <a:pt x="502920" y="60960"/>
                  </a:cubicBezTo>
                </a:path>
              </a:pathLst>
            </a:custGeom>
            <a:solidFill>
              <a:srgbClr val="48B281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1" name="Group 31"/>
          <p:cNvGrpSpPr/>
          <p:nvPr/>
        </p:nvGrpSpPr>
        <p:grpSpPr>
          <a:xfrm>
            <a:off x="16395859" y="4304100"/>
            <a:ext cx="1726883" cy="422910"/>
            <a:chOff x="0" y="0"/>
            <a:chExt cx="2302510" cy="563880"/>
          </a:xfrm>
        </p:grpSpPr>
        <p:sp>
          <p:nvSpPr>
            <p:cNvPr id="32" name="Freeform 32"/>
            <p:cNvSpPr/>
            <p:nvPr/>
          </p:nvSpPr>
          <p:spPr>
            <a:xfrm>
              <a:off x="-54610" y="50800"/>
              <a:ext cx="2410460" cy="692150"/>
            </a:xfrm>
            <a:custGeom>
              <a:avLst/>
              <a:gdLst/>
              <a:ahLst/>
              <a:cxnLst/>
              <a:rect l="l" t="t" r="r" b="b"/>
              <a:pathLst>
                <a:path w="2410460" h="692150">
                  <a:moveTo>
                    <a:pt x="105410" y="0"/>
                  </a:moveTo>
                  <a:cubicBezTo>
                    <a:pt x="2410460" y="104140"/>
                    <a:pt x="2410460" y="351790"/>
                    <a:pt x="2306320" y="457200"/>
                  </a:cubicBezTo>
                  <a:cubicBezTo>
                    <a:pt x="2076450" y="687070"/>
                    <a:pt x="335280" y="692150"/>
                    <a:pt x="105410" y="461010"/>
                  </a:cubicBezTo>
                  <a:cubicBezTo>
                    <a:pt x="0" y="356870"/>
                    <a:pt x="105410" y="0"/>
                    <a:pt x="105410" y="0"/>
                  </a:cubicBezTo>
                </a:path>
              </a:pathLst>
            </a:custGeom>
            <a:solidFill>
              <a:srgbClr val="48B281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1028700" y="1028700"/>
          <a:ext cx="16230600" cy="8848726"/>
        </p:xfrm>
        <a:graphic>
          <a:graphicData uri="http://schemas.openxmlformats.org/drawingml/2006/table">
            <a:tbl>
              <a:tblPr/>
              <a:tblGrid>
                <a:gridCol w="3246120"/>
                <a:gridCol w="3246120"/>
                <a:gridCol w="3246120"/>
                <a:gridCol w="3246120"/>
                <a:gridCol w="3246120"/>
              </a:tblGrid>
              <a:tr h="536286"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ntonio Bold"/>
                        </a:rPr>
                        <a:t>Lieux</a:t>
                      </a:r>
                      <a:endParaRPr lang="en-US" sz="1100"/>
                    </a:p>
                  </a:txBody>
                  <a:tcPr marL="47625" marR="47625" marT="47625" marB="47625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C7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ntonio Bold"/>
                        </a:rPr>
                        <a:t>Flux 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C7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ntonio Bold"/>
                        </a:rPr>
                        <a:t>Quantité annuelle (en litre)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C7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ntonio Bold"/>
                        </a:rPr>
                        <a:t>Prestataire de collecte 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C7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ntonio Bold"/>
                        </a:rPr>
                        <a:t>Fréquence de collecte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C7C5"/>
                    </a:solidFill>
                  </a:tcPr>
                </a:tc>
              </a:tr>
              <a:tr h="517133">
                <a:tc rowSpan="8"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Open Sans Bold"/>
                        </a:rPr>
                        <a:t>Atelier Mécanique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6C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ntonio"/>
                        </a:rPr>
                        <a:t>Bidon vide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ntonio"/>
                        </a:rPr>
                        <a:t>600 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ntonio"/>
                        </a:rPr>
                        <a:t>Suez 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F7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ntonio"/>
                        </a:rPr>
                        <a:t>Selon le collecteur 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7557">
                <a:tc vMerge="1"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Open Sans Bold"/>
                        </a:rPr>
                        <a:t>Atelier Mécanique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6C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ntonio"/>
                        </a:rPr>
                        <a:t>Huile moteur 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ntonio"/>
                        </a:rPr>
                        <a:t>800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ntonio"/>
                        </a:rPr>
                        <a:t>Suez 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F7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ntonio"/>
                        </a:rPr>
                        <a:t>Selon le collecteur 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7557">
                <a:tc vMerge="1"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Open Sans Bold"/>
                        </a:rPr>
                        <a:t>Atelier Mécanique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6C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ntonio"/>
                        </a:rPr>
                        <a:t>Filtre à huile 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ntonio"/>
                        </a:rPr>
                        <a:t>400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ntonio"/>
                        </a:rPr>
                        <a:t>Suez 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F7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ntonio"/>
                        </a:rPr>
                        <a:t>Selon le collecteur 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7557">
                <a:tc vMerge="1"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Open Sans Bold"/>
                        </a:rPr>
                        <a:t>Atelier Mécanique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6C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ntonio"/>
                        </a:rPr>
                        <a:t>Aérosol 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ntonio"/>
                        </a:rPr>
                        <a:t>800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ntonio"/>
                        </a:rPr>
                        <a:t>Suez 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F7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ntonio"/>
                        </a:rPr>
                        <a:t>Selon le collecteur 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7557">
                <a:tc vMerge="1"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Open Sans Bold"/>
                        </a:rPr>
                        <a:t>Atelier Mécanique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6C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ntonio"/>
                        </a:rPr>
                        <a:t>Filtre à air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ntonio"/>
                        </a:rPr>
                        <a:t>200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ntonio"/>
                        </a:rPr>
                        <a:t>Suez 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F7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ntonio"/>
                        </a:rPr>
                        <a:t>Selon le collecteur 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7557">
                <a:tc vMerge="1"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Open Sans Bold"/>
                        </a:rPr>
                        <a:t>Atelier Mécanique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6C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ntonio"/>
                        </a:rPr>
                        <a:t>Liquide de refroidissement 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ntonio"/>
                        </a:rPr>
                        <a:t>200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ntonio"/>
                        </a:rPr>
                        <a:t>Suez 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F7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ntonio"/>
                        </a:rPr>
                        <a:t>Selon le collecteur 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7557">
                <a:tc vMerge="1"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Open Sans Bold"/>
                        </a:rPr>
                        <a:t>Atelier Mécanique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6C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ntonio"/>
                        </a:rPr>
                        <a:t>Batterie 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ntonio"/>
                        </a:rPr>
                        <a:t>NO/DATA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ntonio"/>
                        </a:rPr>
                        <a:t>Retour fournisseur 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5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ntonio"/>
                        </a:rPr>
                        <a:t>Sur demande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7133">
                <a:tc vMerge="1"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Open Sans Bold"/>
                        </a:rPr>
                        <a:t>Atelier Mécanique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6C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ntonio"/>
                        </a:rPr>
                        <a:t>Pneu 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ntonio"/>
                        </a:rPr>
                        <a:t>200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7133">
                <a:tc rowSpan="2"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Antonio Bold"/>
                        </a:rPr>
                        <a:t>Atelier Carrosserie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D95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ntonio"/>
                        </a:rPr>
                        <a:t>Peinture 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ntonio"/>
                        </a:rPr>
                        <a:t>NO/DATA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ntonio"/>
                        </a:rPr>
                        <a:t>Retour fournisseur 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5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ntonio"/>
                        </a:rPr>
                        <a:t>Sur demande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7133">
                <a:tc vMerge="1"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Antonio Bold"/>
                        </a:rPr>
                        <a:t>Atelier Carrosserie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D95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ntonio"/>
                        </a:rPr>
                        <a:t>Produits chimiques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ntonio"/>
                        </a:rPr>
                        <a:t>DETOX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2052"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Antonio Bold"/>
                        </a:rPr>
                        <a:t>Atelier Outillage 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D5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ntonio"/>
                        </a:rPr>
                        <a:t>Huile de coupe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ntonio"/>
                        </a:rPr>
                        <a:t>150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7133">
                <a:tc rowSpan="5"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Antonio Bold"/>
                        </a:rPr>
                        <a:t>Commun </a:t>
                      </a:r>
                      <a:endParaRPr lang="en-US" sz="1100"/>
                    </a:p>
                  </a:txBody>
                  <a:tcPr marL="47625" marR="47625" marT="47625" marB="47625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B6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ntonio"/>
                        </a:rPr>
                        <a:t>DIB (OM)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ntonio"/>
                        </a:rPr>
                        <a:t>NO/DATA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ntonio"/>
                        </a:rPr>
                        <a:t>Le Mans Métropole 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75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ntonio"/>
                        </a:rPr>
                        <a:t>C1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7557">
                <a:tc vMerge="1"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Antonio Bold"/>
                        </a:rPr>
                        <a:t>Commun </a:t>
                      </a:r>
                      <a:endParaRPr lang="en-US" sz="1100"/>
                    </a:p>
                  </a:txBody>
                  <a:tcPr marL="47625" marR="47625" marT="47625" marB="47625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B6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ntonio"/>
                        </a:rPr>
                        <a:t>CS (Emballages)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ntonio"/>
                        </a:rPr>
                        <a:t>NO/DATA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ntonio"/>
                        </a:rPr>
                        <a:t>Le Mans Métropole 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75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ntonio"/>
                        </a:rPr>
                        <a:t>C0,5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7557">
                <a:tc vMerge="1"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Antonio Bold"/>
                        </a:rPr>
                        <a:t>Commun </a:t>
                      </a:r>
                      <a:endParaRPr lang="en-US" sz="1100"/>
                    </a:p>
                  </a:txBody>
                  <a:tcPr marL="47625" marR="47625" marT="47625" marB="47625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B6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ntonio"/>
                        </a:rPr>
                        <a:t>Cartons 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ntonio"/>
                        </a:rPr>
                        <a:t>NO/DATA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ntonio"/>
                        </a:rPr>
                        <a:t>Paprec 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CE1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ntonio"/>
                        </a:rPr>
                        <a:t>Sur demande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7557">
                <a:tc vMerge="1"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Antonio Bold"/>
                        </a:rPr>
                        <a:t>Commun </a:t>
                      </a:r>
                      <a:endParaRPr lang="en-US" sz="1100"/>
                    </a:p>
                  </a:txBody>
                  <a:tcPr marL="47625" marR="47625" marT="47625" marB="47625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B6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ntonio"/>
                        </a:rPr>
                        <a:t>Métaux (tous types)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ntonio"/>
                        </a:rPr>
                        <a:t>NO/DATA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ntonio"/>
                        </a:rPr>
                        <a:t>Passenaud 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14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ntonio"/>
                        </a:rPr>
                        <a:t>Sur demande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6710">
                <a:tc vMerge="1"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Antonio Bold"/>
                        </a:rPr>
                        <a:t>Commun </a:t>
                      </a:r>
                      <a:endParaRPr lang="en-US" sz="1100"/>
                    </a:p>
                  </a:txBody>
                  <a:tcPr marL="47625" marR="47625" marT="47625" marB="47625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B6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ntonio"/>
                        </a:rPr>
                        <a:t>Tout venant 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ntonio"/>
                        </a:rPr>
                        <a:t>NO/DATA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ntonio"/>
                        </a:rPr>
                        <a:t>Paprec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CE1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ntonio"/>
                        </a:rPr>
                        <a:t>Sur demande</a:t>
                      </a:r>
                      <a:endParaRPr lang="en-US" sz="1100"/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1028700" y="379860"/>
            <a:ext cx="15941598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</a:pPr>
            <a:r>
              <a:rPr lang="en-US" sz="2300" spc="-46">
                <a:solidFill>
                  <a:srgbClr val="000000"/>
                </a:solidFill>
                <a:latin typeface="Open Sans Bold"/>
              </a:rPr>
              <a:t>Tableau 1 : Flux de déchets des ateliers et prestataires dédiés (réalisation par le groupe Ateliers le 10/11/2023)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83655" y="9212064"/>
            <a:ext cx="644975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48B281"/>
                </a:solidFill>
                <a:latin typeface="Open Sans Bold"/>
              </a:rPr>
              <a:t>24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992883">
            <a:off x="-5485593" y="-5376624"/>
            <a:ext cx="6864584" cy="12804052"/>
            <a:chOff x="0" y="0"/>
            <a:chExt cx="1807956" cy="33722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07956" cy="3372260"/>
            </a:xfrm>
            <a:custGeom>
              <a:avLst/>
              <a:gdLst/>
              <a:ahLst/>
              <a:cxnLst/>
              <a:rect l="l" t="t" r="r" b="b"/>
              <a:pathLst>
                <a:path w="1807956" h="3372260">
                  <a:moveTo>
                    <a:pt x="0" y="0"/>
                  </a:moveTo>
                  <a:lnTo>
                    <a:pt x="1807956" y="0"/>
                  </a:lnTo>
                  <a:lnTo>
                    <a:pt x="1807956" y="3372260"/>
                  </a:lnTo>
                  <a:lnTo>
                    <a:pt x="0" y="3372260"/>
                  </a:lnTo>
                  <a:close/>
                </a:path>
              </a:pathLst>
            </a:custGeom>
            <a:solidFill>
              <a:srgbClr val="48B28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1807956" cy="33722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353420" y="409575"/>
            <a:ext cx="11547750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  <a:spcBef>
                <a:spcPct val="0"/>
              </a:spcBef>
            </a:pPr>
            <a:r>
              <a:rPr lang="en-US" sz="8000" spc="-160">
                <a:solidFill>
                  <a:srgbClr val="000000"/>
                </a:solidFill>
                <a:latin typeface="Antonio Bold"/>
              </a:rPr>
              <a:t>Observations 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4166687" y="2105426"/>
            <a:ext cx="9864421" cy="7152874"/>
            <a:chOff x="0" y="0"/>
            <a:chExt cx="2381956" cy="17272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81956" cy="1727200"/>
            </a:xfrm>
            <a:custGeom>
              <a:avLst/>
              <a:gdLst/>
              <a:ahLst/>
              <a:cxnLst/>
              <a:rect l="l" t="t" r="r" b="b"/>
              <a:pathLst>
                <a:path w="2381956" h="1727200">
                  <a:moveTo>
                    <a:pt x="12557" y="0"/>
                  </a:moveTo>
                  <a:lnTo>
                    <a:pt x="2369398" y="0"/>
                  </a:lnTo>
                  <a:cubicBezTo>
                    <a:pt x="2372729" y="0"/>
                    <a:pt x="2375923" y="1323"/>
                    <a:pt x="2378278" y="3678"/>
                  </a:cubicBezTo>
                  <a:cubicBezTo>
                    <a:pt x="2380633" y="6033"/>
                    <a:pt x="2381956" y="9227"/>
                    <a:pt x="2381956" y="12557"/>
                  </a:cubicBezTo>
                  <a:lnTo>
                    <a:pt x="2381956" y="1714643"/>
                  </a:lnTo>
                  <a:cubicBezTo>
                    <a:pt x="2381956" y="1717973"/>
                    <a:pt x="2380633" y="1721167"/>
                    <a:pt x="2378278" y="1723522"/>
                  </a:cubicBezTo>
                  <a:cubicBezTo>
                    <a:pt x="2375923" y="1725877"/>
                    <a:pt x="2372729" y="1727200"/>
                    <a:pt x="2369398" y="1727200"/>
                  </a:cubicBezTo>
                  <a:lnTo>
                    <a:pt x="12557" y="1727200"/>
                  </a:lnTo>
                  <a:cubicBezTo>
                    <a:pt x="9227" y="1727200"/>
                    <a:pt x="6033" y="1725877"/>
                    <a:pt x="3678" y="1723522"/>
                  </a:cubicBezTo>
                  <a:cubicBezTo>
                    <a:pt x="1323" y="1721167"/>
                    <a:pt x="0" y="1717973"/>
                    <a:pt x="0" y="1714643"/>
                  </a:cubicBezTo>
                  <a:lnTo>
                    <a:pt x="0" y="12557"/>
                  </a:lnTo>
                  <a:cubicBezTo>
                    <a:pt x="0" y="9227"/>
                    <a:pt x="1323" y="6033"/>
                    <a:pt x="3678" y="3678"/>
                  </a:cubicBezTo>
                  <a:cubicBezTo>
                    <a:pt x="6033" y="1323"/>
                    <a:pt x="9227" y="0"/>
                    <a:pt x="12557" y="0"/>
                  </a:cubicBez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2381956" cy="1746250"/>
            </a:xfrm>
            <a:prstGeom prst="rect">
              <a:avLst/>
            </a:prstGeom>
          </p:spPr>
          <p:txBody>
            <a:bodyPr lIns="93502" tIns="93502" rIns="93502" bIns="93502" rtlCol="0" anchor="ctr"/>
            <a:lstStyle/>
            <a:p>
              <a:pPr algn="ctr">
                <a:lnSpc>
                  <a:spcPts val="167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252240" y="3788455"/>
            <a:ext cx="2244039" cy="2524544"/>
            <a:chOff x="0" y="0"/>
            <a:chExt cx="541867" cy="6096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41867" cy="609600"/>
            </a:xfrm>
            <a:custGeom>
              <a:avLst/>
              <a:gdLst/>
              <a:ahLst/>
              <a:cxnLst/>
              <a:rect l="l" t="t" r="r" b="b"/>
              <a:pathLst>
                <a:path w="541867" h="609600">
                  <a:moveTo>
                    <a:pt x="0" y="0"/>
                  </a:moveTo>
                  <a:lnTo>
                    <a:pt x="541867" y="0"/>
                  </a:lnTo>
                  <a:lnTo>
                    <a:pt x="541867" y="609600"/>
                  </a:lnTo>
                  <a:lnTo>
                    <a:pt x="0" y="609600"/>
                  </a:lnTo>
                  <a:close/>
                </a:path>
              </a:pathLst>
            </a:custGeom>
            <a:solidFill>
              <a:srgbClr val="768170">
                <a:alpha val="29804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541867" cy="628650"/>
            </a:xfrm>
            <a:prstGeom prst="rect">
              <a:avLst/>
            </a:prstGeom>
          </p:spPr>
          <p:txBody>
            <a:bodyPr lIns="93502" tIns="93502" rIns="93502" bIns="93502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374260" y="6312999"/>
            <a:ext cx="1122019" cy="561010"/>
            <a:chOff x="0" y="0"/>
            <a:chExt cx="270933" cy="13546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70933" cy="135467"/>
            </a:xfrm>
            <a:custGeom>
              <a:avLst/>
              <a:gdLst/>
              <a:ahLst/>
              <a:cxnLst/>
              <a:rect l="l" t="t" r="r" b="b"/>
              <a:pathLst>
                <a:path w="270933" h="135467">
                  <a:moveTo>
                    <a:pt x="0" y="0"/>
                  </a:moveTo>
                  <a:lnTo>
                    <a:pt x="270933" y="0"/>
                  </a:lnTo>
                  <a:lnTo>
                    <a:pt x="270933" y="135467"/>
                  </a:lnTo>
                  <a:lnTo>
                    <a:pt x="0" y="135467"/>
                  </a:lnTo>
                  <a:close/>
                </a:path>
              </a:pathLst>
            </a:custGeom>
            <a:solidFill>
              <a:srgbClr val="768170">
                <a:alpha val="29804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270933" cy="154517"/>
            </a:xfrm>
            <a:prstGeom prst="rect">
              <a:avLst/>
            </a:prstGeom>
          </p:spPr>
          <p:txBody>
            <a:bodyPr lIns="93502" tIns="93502" rIns="93502" bIns="93502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252240" y="2666435"/>
            <a:ext cx="6451612" cy="1122019"/>
            <a:chOff x="0" y="0"/>
            <a:chExt cx="1557867" cy="27093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557867" cy="270933"/>
            </a:xfrm>
            <a:custGeom>
              <a:avLst/>
              <a:gdLst/>
              <a:ahLst/>
              <a:cxnLst/>
              <a:rect l="l" t="t" r="r" b="b"/>
              <a:pathLst>
                <a:path w="1557867" h="270933">
                  <a:moveTo>
                    <a:pt x="0" y="0"/>
                  </a:moveTo>
                  <a:lnTo>
                    <a:pt x="1557867" y="0"/>
                  </a:lnTo>
                  <a:lnTo>
                    <a:pt x="1557867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CB6CE6">
                <a:alpha val="29804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19050"/>
              <a:ext cx="1557867" cy="289983"/>
            </a:xfrm>
            <a:prstGeom prst="rect">
              <a:avLst/>
            </a:prstGeom>
          </p:spPr>
          <p:txBody>
            <a:bodyPr lIns="93502" tIns="93502" rIns="93502" bIns="93502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496279" y="7294766"/>
            <a:ext cx="4207573" cy="1402524"/>
            <a:chOff x="0" y="0"/>
            <a:chExt cx="1016000" cy="33866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016000" cy="338667"/>
            </a:xfrm>
            <a:custGeom>
              <a:avLst/>
              <a:gdLst/>
              <a:ahLst/>
              <a:cxnLst/>
              <a:rect l="l" t="t" r="r" b="b"/>
              <a:pathLst>
                <a:path w="1016000" h="338667">
                  <a:moveTo>
                    <a:pt x="0" y="0"/>
                  </a:moveTo>
                  <a:lnTo>
                    <a:pt x="1016000" y="0"/>
                  </a:lnTo>
                  <a:lnTo>
                    <a:pt x="1016000" y="338667"/>
                  </a:lnTo>
                  <a:lnTo>
                    <a:pt x="0" y="338667"/>
                  </a:lnTo>
                  <a:close/>
                </a:path>
              </a:pathLst>
            </a:custGeom>
            <a:solidFill>
              <a:srgbClr val="FFDE59">
                <a:alpha val="29804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19050"/>
              <a:ext cx="1016000" cy="357717"/>
            </a:xfrm>
            <a:prstGeom prst="rect">
              <a:avLst/>
            </a:prstGeom>
          </p:spPr>
          <p:txBody>
            <a:bodyPr lIns="93502" tIns="93502" rIns="93502" bIns="93502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846911" y="6312999"/>
            <a:ext cx="420757" cy="420757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313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93502" tIns="93502" rIns="93502" bIns="93502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4447192" y="6733756"/>
            <a:ext cx="1542777" cy="561010"/>
            <a:chOff x="0" y="0"/>
            <a:chExt cx="2980267" cy="108373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980267" cy="1083733"/>
            </a:xfrm>
            <a:custGeom>
              <a:avLst/>
              <a:gdLst/>
              <a:ahLst/>
              <a:cxnLst/>
              <a:rect l="l" t="t" r="r" b="b"/>
              <a:pathLst>
                <a:path w="2980267" h="1083733">
                  <a:moveTo>
                    <a:pt x="0" y="0"/>
                  </a:moveTo>
                  <a:lnTo>
                    <a:pt x="2980267" y="0"/>
                  </a:lnTo>
                  <a:lnTo>
                    <a:pt x="2980267" y="1083733"/>
                  </a:lnTo>
                  <a:lnTo>
                    <a:pt x="0" y="1083733"/>
                  </a:lnTo>
                  <a:close/>
                </a:path>
              </a:pathLst>
            </a:custGeom>
            <a:solidFill>
              <a:srgbClr val="FF313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0" y="-19050"/>
              <a:ext cx="2980267" cy="1102783"/>
            </a:xfrm>
            <a:prstGeom prst="rect">
              <a:avLst/>
            </a:prstGeom>
          </p:spPr>
          <p:txBody>
            <a:bodyPr lIns="93502" tIns="93502" rIns="93502" bIns="93502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2581833" y="6453251"/>
            <a:ext cx="420757" cy="420757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313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93502" tIns="93502" rIns="93502" bIns="93502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7813250" y="7855776"/>
            <a:ext cx="1122019" cy="841515"/>
            <a:chOff x="0" y="0"/>
            <a:chExt cx="2167467" cy="16256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167467" cy="1625600"/>
            </a:xfrm>
            <a:custGeom>
              <a:avLst/>
              <a:gdLst/>
              <a:ahLst/>
              <a:cxnLst/>
              <a:rect l="l" t="t" r="r" b="b"/>
              <a:pathLst>
                <a:path w="2167467" h="1625600">
                  <a:moveTo>
                    <a:pt x="0" y="0"/>
                  </a:moveTo>
                  <a:lnTo>
                    <a:pt x="2167467" y="0"/>
                  </a:lnTo>
                  <a:lnTo>
                    <a:pt x="2167467" y="1625600"/>
                  </a:lnTo>
                  <a:lnTo>
                    <a:pt x="0" y="1625600"/>
                  </a:lnTo>
                  <a:close/>
                </a:path>
              </a:pathLst>
            </a:custGeom>
            <a:solidFill>
              <a:srgbClr val="FF313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0" y="-19050"/>
              <a:ext cx="2167467" cy="1644650"/>
            </a:xfrm>
            <a:prstGeom prst="rect">
              <a:avLst/>
            </a:prstGeom>
          </p:spPr>
          <p:txBody>
            <a:bodyPr lIns="93502" tIns="93502" rIns="93502" bIns="93502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7549455" y="4594992"/>
            <a:ext cx="1649610" cy="903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7"/>
              </a:lnSpc>
            </a:pPr>
            <a:r>
              <a:rPr lang="en-US" sz="2576">
                <a:solidFill>
                  <a:srgbClr val="000000"/>
                </a:solidFill>
                <a:latin typeface="Open Sans Bold"/>
              </a:rPr>
              <a:t>Plasturgie</a:t>
            </a:r>
          </a:p>
          <a:p>
            <a:pPr algn="ctr">
              <a:lnSpc>
                <a:spcPts val="3607"/>
              </a:lnSpc>
            </a:pPr>
            <a:r>
              <a:rPr lang="en-US" sz="2576">
                <a:solidFill>
                  <a:srgbClr val="000000"/>
                </a:solidFill>
                <a:latin typeface="Open Sans Bold"/>
              </a:rPr>
              <a:t>Outillage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057289" y="4798392"/>
            <a:ext cx="2668997" cy="447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7"/>
              </a:lnSpc>
            </a:pPr>
            <a:r>
              <a:rPr lang="en-US" sz="2576">
                <a:solidFill>
                  <a:srgbClr val="000000"/>
                </a:solidFill>
                <a:latin typeface="Open Sans Bold"/>
              </a:rPr>
              <a:t>Mécanique Auto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127295" y="2975111"/>
            <a:ext cx="2701503" cy="447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7"/>
              </a:lnSpc>
            </a:pPr>
            <a:r>
              <a:rPr lang="en-US" sz="2576">
                <a:solidFill>
                  <a:srgbClr val="000000"/>
                </a:solidFill>
                <a:latin typeface="Open Sans Bold"/>
              </a:rPr>
              <a:t>Bureaux/Classes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0666785" y="7743693"/>
            <a:ext cx="1866563" cy="447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7"/>
              </a:lnSpc>
            </a:pPr>
            <a:r>
              <a:rPr lang="en-US" sz="2576">
                <a:solidFill>
                  <a:srgbClr val="000000"/>
                </a:solidFill>
                <a:latin typeface="Open Sans Bold"/>
              </a:rPr>
              <a:t>Carrosserie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447192" y="2584741"/>
            <a:ext cx="2104882" cy="447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7"/>
              </a:lnSpc>
            </a:pPr>
            <a:r>
              <a:rPr lang="en-US" sz="2576">
                <a:solidFill>
                  <a:srgbClr val="000000"/>
                </a:solidFill>
                <a:latin typeface="Open Sans Bold"/>
              </a:rPr>
              <a:t>LES ATELIERS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4136879" y="1996789"/>
            <a:ext cx="10014241" cy="7261511"/>
            <a:chOff x="0" y="0"/>
            <a:chExt cx="2381956" cy="17272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2381956" cy="1727200"/>
            </a:xfrm>
            <a:custGeom>
              <a:avLst/>
              <a:gdLst/>
              <a:ahLst/>
              <a:cxnLst/>
              <a:rect l="l" t="t" r="r" b="b"/>
              <a:pathLst>
                <a:path w="2381956" h="1727200">
                  <a:moveTo>
                    <a:pt x="23193" y="0"/>
                  </a:moveTo>
                  <a:lnTo>
                    <a:pt x="2358763" y="0"/>
                  </a:lnTo>
                  <a:cubicBezTo>
                    <a:pt x="2364914" y="0"/>
                    <a:pt x="2370813" y="2444"/>
                    <a:pt x="2375163" y="6793"/>
                  </a:cubicBezTo>
                  <a:cubicBezTo>
                    <a:pt x="2379512" y="11142"/>
                    <a:pt x="2381956" y="17042"/>
                    <a:pt x="2381956" y="23193"/>
                  </a:cubicBezTo>
                  <a:lnTo>
                    <a:pt x="2381956" y="1704007"/>
                  </a:lnTo>
                  <a:cubicBezTo>
                    <a:pt x="2381956" y="1710158"/>
                    <a:pt x="2379512" y="1716057"/>
                    <a:pt x="2375163" y="1720407"/>
                  </a:cubicBezTo>
                  <a:cubicBezTo>
                    <a:pt x="2370813" y="1724757"/>
                    <a:pt x="2364914" y="1727200"/>
                    <a:pt x="2358763" y="1727200"/>
                  </a:cubicBezTo>
                  <a:lnTo>
                    <a:pt x="23193" y="1727200"/>
                  </a:lnTo>
                  <a:cubicBezTo>
                    <a:pt x="17042" y="1727200"/>
                    <a:pt x="11142" y="1724757"/>
                    <a:pt x="6793" y="1720407"/>
                  </a:cubicBezTo>
                  <a:cubicBezTo>
                    <a:pt x="2444" y="1716057"/>
                    <a:pt x="0" y="1710158"/>
                    <a:pt x="0" y="1704007"/>
                  </a:cubicBezTo>
                  <a:lnTo>
                    <a:pt x="0" y="23193"/>
                  </a:lnTo>
                  <a:cubicBezTo>
                    <a:pt x="0" y="17042"/>
                    <a:pt x="2444" y="11142"/>
                    <a:pt x="6793" y="6793"/>
                  </a:cubicBezTo>
                  <a:cubicBezTo>
                    <a:pt x="11142" y="2444"/>
                    <a:pt x="17042" y="0"/>
                    <a:pt x="23193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0" name="TextBox 40"/>
            <p:cNvSpPr txBox="1"/>
            <p:nvPr/>
          </p:nvSpPr>
          <p:spPr>
            <a:xfrm>
              <a:off x="0" y="-19050"/>
              <a:ext cx="2381956" cy="1746250"/>
            </a:xfrm>
            <a:prstGeom prst="rect">
              <a:avLst/>
            </a:prstGeom>
          </p:spPr>
          <p:txBody>
            <a:bodyPr lIns="94922" tIns="94922" rIns="94922" bIns="94922" rtlCol="0" anchor="ctr"/>
            <a:lstStyle/>
            <a:p>
              <a:pPr algn="ctr">
                <a:lnSpc>
                  <a:spcPts val="167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7269296" y="3705380"/>
            <a:ext cx="2278121" cy="2562886"/>
            <a:chOff x="0" y="0"/>
            <a:chExt cx="541867" cy="6096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541867" cy="609600"/>
            </a:xfrm>
            <a:custGeom>
              <a:avLst/>
              <a:gdLst/>
              <a:ahLst/>
              <a:cxnLst/>
              <a:rect l="l" t="t" r="r" b="b"/>
              <a:pathLst>
                <a:path w="541867" h="609600">
                  <a:moveTo>
                    <a:pt x="0" y="0"/>
                  </a:moveTo>
                  <a:lnTo>
                    <a:pt x="541867" y="0"/>
                  </a:lnTo>
                  <a:lnTo>
                    <a:pt x="541867" y="609600"/>
                  </a:lnTo>
                  <a:lnTo>
                    <a:pt x="0" y="609600"/>
                  </a:lnTo>
                  <a:close/>
                </a:path>
              </a:pathLst>
            </a:custGeom>
            <a:solidFill>
              <a:srgbClr val="EF7900">
                <a:alpha val="29804"/>
              </a:srgbClr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19050"/>
              <a:ext cx="541867" cy="628650"/>
            </a:xfrm>
            <a:prstGeom prst="rect">
              <a:avLst/>
            </a:prstGeom>
          </p:spPr>
          <p:txBody>
            <a:bodyPr lIns="94922" tIns="94922" rIns="94922" bIns="94922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9547417" y="3705380"/>
            <a:ext cx="3986712" cy="3132417"/>
            <a:chOff x="0" y="0"/>
            <a:chExt cx="948267" cy="745067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948267" cy="745067"/>
            </a:xfrm>
            <a:custGeom>
              <a:avLst/>
              <a:gdLst/>
              <a:ahLst/>
              <a:cxnLst/>
              <a:rect l="l" t="t" r="r" b="b"/>
              <a:pathLst>
                <a:path w="948267" h="745067">
                  <a:moveTo>
                    <a:pt x="0" y="0"/>
                  </a:moveTo>
                  <a:lnTo>
                    <a:pt x="948267" y="0"/>
                  </a:lnTo>
                  <a:lnTo>
                    <a:pt x="948267" y="745067"/>
                  </a:lnTo>
                  <a:lnTo>
                    <a:pt x="0" y="745067"/>
                  </a:lnTo>
                  <a:close/>
                </a:path>
              </a:pathLst>
            </a:custGeom>
            <a:solidFill>
              <a:srgbClr val="CB6CE6">
                <a:alpha val="29804"/>
              </a:srgbClr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0" y="-19050"/>
              <a:ext cx="948267" cy="764117"/>
            </a:xfrm>
            <a:prstGeom prst="rect">
              <a:avLst/>
            </a:prstGeom>
          </p:spPr>
          <p:txBody>
            <a:bodyPr lIns="94922" tIns="94922" rIns="94922" bIns="94922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8408357" y="6268266"/>
            <a:ext cx="1139061" cy="569530"/>
            <a:chOff x="0" y="0"/>
            <a:chExt cx="270933" cy="135467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270933" cy="135467"/>
            </a:xfrm>
            <a:custGeom>
              <a:avLst/>
              <a:gdLst/>
              <a:ahLst/>
              <a:cxnLst/>
              <a:rect l="l" t="t" r="r" b="b"/>
              <a:pathLst>
                <a:path w="270933" h="135467">
                  <a:moveTo>
                    <a:pt x="0" y="0"/>
                  </a:moveTo>
                  <a:lnTo>
                    <a:pt x="270933" y="0"/>
                  </a:lnTo>
                  <a:lnTo>
                    <a:pt x="270933" y="135467"/>
                  </a:lnTo>
                  <a:lnTo>
                    <a:pt x="0" y="135467"/>
                  </a:lnTo>
                  <a:close/>
                </a:path>
              </a:pathLst>
            </a:custGeom>
            <a:solidFill>
              <a:srgbClr val="EF7900">
                <a:alpha val="29804"/>
              </a:srgbClr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0" y="-19050"/>
              <a:ext cx="270933" cy="154517"/>
            </a:xfrm>
            <a:prstGeom prst="rect">
              <a:avLst/>
            </a:prstGeom>
          </p:spPr>
          <p:txBody>
            <a:bodyPr lIns="94922" tIns="94922" rIns="94922" bIns="94922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7269296" y="2566319"/>
            <a:ext cx="6549598" cy="1139061"/>
            <a:chOff x="0" y="0"/>
            <a:chExt cx="1557867" cy="270933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1557867" cy="270933"/>
            </a:xfrm>
            <a:custGeom>
              <a:avLst/>
              <a:gdLst/>
              <a:ahLst/>
              <a:cxnLst/>
              <a:rect l="l" t="t" r="r" b="b"/>
              <a:pathLst>
                <a:path w="1557867" h="270933">
                  <a:moveTo>
                    <a:pt x="0" y="0"/>
                  </a:moveTo>
                  <a:lnTo>
                    <a:pt x="1557867" y="0"/>
                  </a:lnTo>
                  <a:lnTo>
                    <a:pt x="1557867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C2C7C5">
                <a:alpha val="29804"/>
              </a:srgbClr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0" y="-19050"/>
              <a:ext cx="1557867" cy="289983"/>
            </a:xfrm>
            <a:prstGeom prst="rect">
              <a:avLst/>
            </a:prstGeom>
          </p:spPr>
          <p:txBody>
            <a:bodyPr lIns="94922" tIns="94922" rIns="94922" bIns="94922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9547417" y="7264944"/>
            <a:ext cx="4271477" cy="1423826"/>
            <a:chOff x="0" y="0"/>
            <a:chExt cx="1016000" cy="338667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1016000" cy="338667"/>
            </a:xfrm>
            <a:custGeom>
              <a:avLst/>
              <a:gdLst/>
              <a:ahLst/>
              <a:cxnLst/>
              <a:rect l="l" t="t" r="r" b="b"/>
              <a:pathLst>
                <a:path w="1016000" h="338667">
                  <a:moveTo>
                    <a:pt x="0" y="0"/>
                  </a:moveTo>
                  <a:lnTo>
                    <a:pt x="1016000" y="0"/>
                  </a:lnTo>
                  <a:lnTo>
                    <a:pt x="1016000" y="338667"/>
                  </a:lnTo>
                  <a:lnTo>
                    <a:pt x="0" y="338667"/>
                  </a:lnTo>
                  <a:close/>
                </a:path>
              </a:pathLst>
            </a:custGeom>
            <a:solidFill>
              <a:srgbClr val="7ED957">
                <a:alpha val="29804"/>
              </a:srgbClr>
            </a:solidFill>
          </p:spPr>
        </p:sp>
        <p:sp>
          <p:nvSpPr>
            <p:cNvPr id="55" name="TextBox 55"/>
            <p:cNvSpPr txBox="1"/>
            <p:nvPr/>
          </p:nvSpPr>
          <p:spPr>
            <a:xfrm>
              <a:off x="0" y="-19050"/>
              <a:ext cx="1016000" cy="357717"/>
            </a:xfrm>
            <a:prstGeom prst="rect">
              <a:avLst/>
            </a:prstGeom>
          </p:spPr>
          <p:txBody>
            <a:bodyPr lIns="94922" tIns="94922" rIns="94922" bIns="94922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9903374" y="6268266"/>
            <a:ext cx="427148" cy="427148"/>
            <a:chOff x="0" y="0"/>
            <a:chExt cx="812800" cy="812800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3131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58" name="TextBox 5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94922" tIns="94922" rIns="94922" bIns="94922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4421645" y="6695414"/>
            <a:ext cx="1566208" cy="569530"/>
            <a:chOff x="0" y="0"/>
            <a:chExt cx="2980267" cy="1083733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2980267" cy="1083733"/>
            </a:xfrm>
            <a:custGeom>
              <a:avLst/>
              <a:gdLst/>
              <a:ahLst/>
              <a:cxnLst/>
              <a:rect l="l" t="t" r="r" b="b"/>
              <a:pathLst>
                <a:path w="2980267" h="1083733">
                  <a:moveTo>
                    <a:pt x="0" y="0"/>
                  </a:moveTo>
                  <a:lnTo>
                    <a:pt x="2980267" y="0"/>
                  </a:lnTo>
                  <a:lnTo>
                    <a:pt x="2980267" y="1083733"/>
                  </a:lnTo>
                  <a:lnTo>
                    <a:pt x="0" y="1083733"/>
                  </a:lnTo>
                  <a:close/>
                </a:path>
              </a:pathLst>
            </a:custGeom>
            <a:solidFill>
              <a:srgbClr val="FF3131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61" name="TextBox 61"/>
            <p:cNvSpPr txBox="1"/>
            <p:nvPr/>
          </p:nvSpPr>
          <p:spPr>
            <a:xfrm>
              <a:off x="0" y="-19050"/>
              <a:ext cx="2980267" cy="1102783"/>
            </a:xfrm>
            <a:prstGeom prst="rect">
              <a:avLst/>
            </a:prstGeom>
          </p:spPr>
          <p:txBody>
            <a:bodyPr lIns="94922" tIns="94922" rIns="94922" bIns="94922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12679834" y="6410648"/>
            <a:ext cx="427148" cy="427148"/>
            <a:chOff x="0" y="0"/>
            <a:chExt cx="812800" cy="812800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3131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64" name="TextBox 6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94922" tIns="94922" rIns="94922" bIns="94922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7838826" y="7834474"/>
            <a:ext cx="1139061" cy="854295"/>
            <a:chOff x="0" y="0"/>
            <a:chExt cx="2167467" cy="1625600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2167467" cy="1625600"/>
            </a:xfrm>
            <a:custGeom>
              <a:avLst/>
              <a:gdLst/>
              <a:ahLst/>
              <a:cxnLst/>
              <a:rect l="l" t="t" r="r" b="b"/>
              <a:pathLst>
                <a:path w="2167467" h="1625600">
                  <a:moveTo>
                    <a:pt x="0" y="0"/>
                  </a:moveTo>
                  <a:lnTo>
                    <a:pt x="2167467" y="0"/>
                  </a:lnTo>
                  <a:lnTo>
                    <a:pt x="2167467" y="1625600"/>
                  </a:lnTo>
                  <a:lnTo>
                    <a:pt x="0" y="1625600"/>
                  </a:lnTo>
                  <a:close/>
                </a:path>
              </a:pathLst>
            </a:custGeom>
            <a:solidFill>
              <a:srgbClr val="FF3131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67" name="TextBox 67"/>
            <p:cNvSpPr txBox="1"/>
            <p:nvPr/>
          </p:nvSpPr>
          <p:spPr>
            <a:xfrm>
              <a:off x="0" y="-19050"/>
              <a:ext cx="2167467" cy="1644650"/>
            </a:xfrm>
            <a:prstGeom prst="rect">
              <a:avLst/>
            </a:prstGeom>
          </p:spPr>
          <p:txBody>
            <a:bodyPr lIns="94922" tIns="94922" rIns="94922" bIns="94922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376050" y="4486949"/>
            <a:ext cx="2111731" cy="2111731"/>
            <a:chOff x="0" y="0"/>
            <a:chExt cx="812800" cy="812800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t="-16666" b="-16666"/>
              </a:stretch>
            </a:blipFill>
            <a:ln w="47625" cap="sq">
              <a:solidFill>
                <a:srgbClr val="000000"/>
              </a:solidFill>
              <a:prstDash val="solid"/>
              <a:miter/>
            </a:ln>
          </p:spPr>
        </p:sp>
      </p:grpSp>
      <p:grpSp>
        <p:nvGrpSpPr>
          <p:cNvPr id="70" name="Group 70"/>
          <p:cNvGrpSpPr/>
          <p:nvPr/>
        </p:nvGrpSpPr>
        <p:grpSpPr>
          <a:xfrm>
            <a:off x="1601845" y="6922530"/>
            <a:ext cx="1963534" cy="1963534"/>
            <a:chOff x="0" y="0"/>
            <a:chExt cx="812800" cy="812800"/>
          </a:xfrm>
        </p:grpSpPr>
        <p:sp>
          <p:nvSpPr>
            <p:cNvPr id="71" name="Freeform 7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t="-16666" b="-16666"/>
              </a:stretch>
            </a:blipFill>
            <a:ln w="47625" cap="sq">
              <a:solidFill>
                <a:srgbClr val="000000"/>
              </a:solidFill>
              <a:prstDash val="solid"/>
              <a:miter/>
            </a:ln>
          </p:spPr>
        </p:sp>
      </p:grpSp>
      <p:grpSp>
        <p:nvGrpSpPr>
          <p:cNvPr id="72" name="Group 72"/>
          <p:cNvGrpSpPr/>
          <p:nvPr/>
        </p:nvGrpSpPr>
        <p:grpSpPr>
          <a:xfrm>
            <a:off x="15122671" y="6642025"/>
            <a:ext cx="2244039" cy="2244039"/>
            <a:chOff x="0" y="0"/>
            <a:chExt cx="812800" cy="812800"/>
          </a:xfrm>
        </p:grpSpPr>
        <p:sp>
          <p:nvSpPr>
            <p:cNvPr id="73" name="Freeform 7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t="-16666" b="-16666"/>
              </a:stretch>
            </a:blipFill>
            <a:ln w="47625" cap="sq">
              <a:solidFill>
                <a:srgbClr val="000000"/>
              </a:solidFill>
              <a:prstDash val="solid"/>
              <a:miter/>
            </a:ln>
          </p:spPr>
        </p:sp>
      </p:grpSp>
      <p:grpSp>
        <p:nvGrpSpPr>
          <p:cNvPr id="74" name="Group 74"/>
          <p:cNvGrpSpPr/>
          <p:nvPr/>
        </p:nvGrpSpPr>
        <p:grpSpPr>
          <a:xfrm>
            <a:off x="15318274" y="3556254"/>
            <a:ext cx="2048436" cy="2048436"/>
            <a:chOff x="0" y="0"/>
            <a:chExt cx="812800" cy="812800"/>
          </a:xfrm>
        </p:grpSpPr>
        <p:sp>
          <p:nvSpPr>
            <p:cNvPr id="75" name="Freeform 7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t="-16666" b="-16666"/>
              </a:stretch>
            </a:blipFill>
            <a:ln w="47625" cap="sq">
              <a:solidFill>
                <a:srgbClr val="000000"/>
              </a:solidFill>
              <a:prstDash val="solid"/>
              <a:miter/>
            </a:ln>
          </p:spPr>
        </p:sp>
      </p:grpSp>
      <p:sp>
        <p:nvSpPr>
          <p:cNvPr id="76" name="AutoShape 76"/>
          <p:cNvSpPr/>
          <p:nvPr/>
        </p:nvSpPr>
        <p:spPr>
          <a:xfrm>
            <a:off x="2383737" y="6000419"/>
            <a:ext cx="2037908" cy="97976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7" name="AutoShape 77"/>
          <p:cNvSpPr/>
          <p:nvPr/>
        </p:nvSpPr>
        <p:spPr>
          <a:xfrm>
            <a:off x="3565379" y="7904297"/>
            <a:ext cx="4247871" cy="372236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8" name="AutoShape 78"/>
          <p:cNvSpPr/>
          <p:nvPr/>
        </p:nvSpPr>
        <p:spPr>
          <a:xfrm flipH="1">
            <a:off x="10330521" y="4580472"/>
            <a:ext cx="4987752" cy="1901367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9" name="AutoShape 79"/>
          <p:cNvSpPr/>
          <p:nvPr/>
        </p:nvSpPr>
        <p:spPr>
          <a:xfrm flipH="1" flipV="1">
            <a:off x="13083607" y="6721471"/>
            <a:ext cx="2039063" cy="1042573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0" name="Group 80"/>
          <p:cNvGrpSpPr/>
          <p:nvPr/>
        </p:nvGrpSpPr>
        <p:grpSpPr>
          <a:xfrm>
            <a:off x="6558496" y="4157409"/>
            <a:ext cx="505521" cy="1524454"/>
            <a:chOff x="0" y="0"/>
            <a:chExt cx="961932" cy="2900814"/>
          </a:xfrm>
        </p:grpSpPr>
        <p:sp>
          <p:nvSpPr>
            <p:cNvPr id="81" name="Freeform 81"/>
            <p:cNvSpPr/>
            <p:nvPr/>
          </p:nvSpPr>
          <p:spPr>
            <a:xfrm>
              <a:off x="0" y="0"/>
              <a:ext cx="961932" cy="2900814"/>
            </a:xfrm>
            <a:custGeom>
              <a:avLst/>
              <a:gdLst/>
              <a:ahLst/>
              <a:cxnLst/>
              <a:rect l="l" t="t" r="r" b="b"/>
              <a:pathLst>
                <a:path w="961932" h="2900814">
                  <a:moveTo>
                    <a:pt x="0" y="0"/>
                  </a:moveTo>
                  <a:lnTo>
                    <a:pt x="961932" y="0"/>
                  </a:lnTo>
                  <a:lnTo>
                    <a:pt x="961932" y="2900814"/>
                  </a:lnTo>
                  <a:lnTo>
                    <a:pt x="0" y="2900814"/>
                  </a:lnTo>
                  <a:close/>
                </a:path>
              </a:pathLst>
            </a:custGeom>
            <a:solidFill>
              <a:srgbClr val="FF3131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82" name="TextBox 82"/>
            <p:cNvSpPr txBox="1"/>
            <p:nvPr/>
          </p:nvSpPr>
          <p:spPr>
            <a:xfrm>
              <a:off x="0" y="-19050"/>
              <a:ext cx="961932" cy="2919864"/>
            </a:xfrm>
            <a:prstGeom prst="rect">
              <a:avLst/>
            </a:prstGeom>
          </p:spPr>
          <p:txBody>
            <a:bodyPr lIns="94922" tIns="94922" rIns="94922" bIns="94922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grpSp>
        <p:nvGrpSpPr>
          <p:cNvPr id="83" name="Group 83"/>
          <p:cNvGrpSpPr/>
          <p:nvPr/>
        </p:nvGrpSpPr>
        <p:grpSpPr>
          <a:xfrm>
            <a:off x="2224127" y="275493"/>
            <a:ext cx="1912752" cy="1912752"/>
            <a:chOff x="0" y="0"/>
            <a:chExt cx="812800" cy="812800"/>
          </a:xfrm>
        </p:grpSpPr>
        <p:sp>
          <p:nvSpPr>
            <p:cNvPr id="84" name="Freeform 8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 cstate="print"/>
              <a:stretch>
                <a:fillRect l="-39114" t="-82234" r="-20666" b="-30807"/>
              </a:stretch>
            </a:blipFill>
            <a:ln w="47625" cap="sq">
              <a:solidFill>
                <a:srgbClr val="000000"/>
              </a:solidFill>
              <a:prstDash val="solid"/>
              <a:miter/>
            </a:ln>
          </p:spPr>
        </p:sp>
      </p:grpSp>
      <p:sp>
        <p:nvSpPr>
          <p:cNvPr id="85" name="AutoShape 85"/>
          <p:cNvSpPr/>
          <p:nvPr/>
        </p:nvSpPr>
        <p:spPr>
          <a:xfrm>
            <a:off x="3826498" y="1937105"/>
            <a:ext cx="2731997" cy="2982531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6" name="Group 86"/>
          <p:cNvGrpSpPr/>
          <p:nvPr/>
        </p:nvGrpSpPr>
        <p:grpSpPr>
          <a:xfrm>
            <a:off x="1690149" y="2566319"/>
            <a:ext cx="1912752" cy="1912752"/>
            <a:chOff x="0" y="0"/>
            <a:chExt cx="812800" cy="812800"/>
          </a:xfrm>
        </p:grpSpPr>
        <p:sp>
          <p:nvSpPr>
            <p:cNvPr id="87" name="Freeform 8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16666" r="-16666"/>
              </a:stretch>
            </a:blipFill>
            <a:ln w="47625" cap="sq">
              <a:solidFill>
                <a:srgbClr val="000000"/>
              </a:solidFill>
              <a:prstDash val="solid"/>
              <a:miter/>
            </a:ln>
          </p:spPr>
        </p:sp>
      </p:grpSp>
      <p:grpSp>
        <p:nvGrpSpPr>
          <p:cNvPr id="88" name="Group 88"/>
          <p:cNvGrpSpPr/>
          <p:nvPr/>
        </p:nvGrpSpPr>
        <p:grpSpPr>
          <a:xfrm>
            <a:off x="4570076" y="4439326"/>
            <a:ext cx="648504" cy="698695"/>
            <a:chOff x="0" y="0"/>
            <a:chExt cx="1234009" cy="1329515"/>
          </a:xfrm>
        </p:grpSpPr>
        <p:sp>
          <p:nvSpPr>
            <p:cNvPr id="89" name="Freeform 89"/>
            <p:cNvSpPr/>
            <p:nvPr/>
          </p:nvSpPr>
          <p:spPr>
            <a:xfrm>
              <a:off x="0" y="0"/>
              <a:ext cx="1234009" cy="1329515"/>
            </a:xfrm>
            <a:custGeom>
              <a:avLst/>
              <a:gdLst/>
              <a:ahLst/>
              <a:cxnLst/>
              <a:rect l="l" t="t" r="r" b="b"/>
              <a:pathLst>
                <a:path w="1234009" h="1329515">
                  <a:moveTo>
                    <a:pt x="0" y="0"/>
                  </a:moveTo>
                  <a:lnTo>
                    <a:pt x="1234009" y="0"/>
                  </a:lnTo>
                  <a:lnTo>
                    <a:pt x="1234009" y="1329515"/>
                  </a:lnTo>
                  <a:lnTo>
                    <a:pt x="0" y="1329515"/>
                  </a:lnTo>
                  <a:close/>
                </a:path>
              </a:pathLst>
            </a:custGeom>
            <a:solidFill>
              <a:srgbClr val="FF3131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90" name="TextBox 90"/>
            <p:cNvSpPr txBox="1"/>
            <p:nvPr/>
          </p:nvSpPr>
          <p:spPr>
            <a:xfrm>
              <a:off x="0" y="-19050"/>
              <a:ext cx="1234009" cy="1348565"/>
            </a:xfrm>
            <a:prstGeom prst="rect">
              <a:avLst/>
            </a:prstGeom>
          </p:spPr>
          <p:txBody>
            <a:bodyPr lIns="94922" tIns="94922" rIns="94922" bIns="94922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sp>
        <p:nvSpPr>
          <p:cNvPr id="91" name="AutoShape 91"/>
          <p:cNvSpPr/>
          <p:nvPr/>
        </p:nvSpPr>
        <p:spPr>
          <a:xfrm>
            <a:off x="3479974" y="3992099"/>
            <a:ext cx="1090102" cy="613953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2" name="TextBox 92"/>
          <p:cNvSpPr txBox="1"/>
          <p:nvPr/>
        </p:nvSpPr>
        <p:spPr>
          <a:xfrm>
            <a:off x="7571025" y="4525034"/>
            <a:ext cx="1674664" cy="916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2"/>
              </a:lnSpc>
            </a:pPr>
            <a:r>
              <a:rPr lang="en-US" sz="2615">
                <a:solidFill>
                  <a:srgbClr val="000000"/>
                </a:solidFill>
                <a:latin typeface="Open Sans Bold"/>
              </a:rPr>
              <a:t>Plasturgie</a:t>
            </a:r>
          </a:p>
          <a:p>
            <a:pPr algn="ctr">
              <a:lnSpc>
                <a:spcPts val="3662"/>
              </a:lnSpc>
            </a:pPr>
            <a:r>
              <a:rPr lang="en-US" sz="2615">
                <a:solidFill>
                  <a:srgbClr val="000000"/>
                </a:solidFill>
                <a:latin typeface="Open Sans Bold"/>
              </a:rPr>
              <a:t>Outillage</a:t>
            </a:r>
          </a:p>
        </p:txBody>
      </p:sp>
      <p:sp>
        <p:nvSpPr>
          <p:cNvPr id="93" name="TextBox 93"/>
          <p:cNvSpPr txBox="1"/>
          <p:nvPr/>
        </p:nvSpPr>
        <p:spPr>
          <a:xfrm>
            <a:off x="10116948" y="4731524"/>
            <a:ext cx="2709533" cy="453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2"/>
              </a:lnSpc>
            </a:pPr>
            <a:r>
              <a:rPr lang="en-US" sz="2615">
                <a:solidFill>
                  <a:srgbClr val="000000"/>
                </a:solidFill>
                <a:latin typeface="Open Sans Bold"/>
              </a:rPr>
              <a:t>Mécanique Auto</a:t>
            </a:r>
          </a:p>
        </p:txBody>
      </p:sp>
      <p:sp>
        <p:nvSpPr>
          <p:cNvPr id="94" name="TextBox 94"/>
          <p:cNvSpPr txBox="1"/>
          <p:nvPr/>
        </p:nvSpPr>
        <p:spPr>
          <a:xfrm>
            <a:off x="9172829" y="2880550"/>
            <a:ext cx="2742533" cy="453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2"/>
              </a:lnSpc>
            </a:pPr>
            <a:r>
              <a:rPr lang="en-US" sz="2615">
                <a:solidFill>
                  <a:srgbClr val="000000"/>
                </a:solidFill>
                <a:latin typeface="Open Sans Bold"/>
              </a:rPr>
              <a:t>Bureaux/Classes</a:t>
            </a:r>
          </a:p>
        </p:txBody>
      </p:sp>
      <p:sp>
        <p:nvSpPr>
          <p:cNvPr id="95" name="TextBox 95"/>
          <p:cNvSpPr txBox="1"/>
          <p:nvPr/>
        </p:nvSpPr>
        <p:spPr>
          <a:xfrm>
            <a:off x="10735700" y="7721558"/>
            <a:ext cx="1894912" cy="453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2"/>
              </a:lnSpc>
            </a:pPr>
            <a:r>
              <a:rPr lang="en-US" sz="2615">
                <a:solidFill>
                  <a:srgbClr val="000000"/>
                </a:solidFill>
                <a:latin typeface="Open Sans Bold"/>
              </a:rPr>
              <a:t>Carrosserie</a:t>
            </a:r>
          </a:p>
        </p:txBody>
      </p:sp>
      <p:sp>
        <p:nvSpPr>
          <p:cNvPr id="96" name="TextBox 96"/>
          <p:cNvSpPr txBox="1"/>
          <p:nvPr/>
        </p:nvSpPr>
        <p:spPr>
          <a:xfrm>
            <a:off x="1428696" y="9001152"/>
            <a:ext cx="2534126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 spc="-40" dirty="0">
                <a:solidFill>
                  <a:srgbClr val="48B281"/>
                </a:solidFill>
                <a:latin typeface="Open Sans Bold Italics"/>
              </a:rPr>
              <a:t>© G. MOUTURAT, 2023</a:t>
            </a:r>
          </a:p>
        </p:txBody>
      </p:sp>
      <p:sp>
        <p:nvSpPr>
          <p:cNvPr id="97" name="TextBox 97"/>
          <p:cNvSpPr txBox="1"/>
          <p:nvPr/>
        </p:nvSpPr>
        <p:spPr>
          <a:xfrm>
            <a:off x="1428696" y="9644094"/>
            <a:ext cx="2391093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 spc="-40" dirty="0">
                <a:solidFill>
                  <a:srgbClr val="48B281"/>
                </a:solidFill>
                <a:latin typeface="Open Sans Bold Italics"/>
              </a:rPr>
              <a:t>© G. LE CALVEZ, 2023</a:t>
            </a:r>
          </a:p>
        </p:txBody>
      </p:sp>
      <p:sp>
        <p:nvSpPr>
          <p:cNvPr id="98" name="TextBox 98"/>
          <p:cNvSpPr txBox="1"/>
          <p:nvPr/>
        </p:nvSpPr>
        <p:spPr>
          <a:xfrm>
            <a:off x="214250" y="8572524"/>
            <a:ext cx="1560314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 spc="-40" dirty="0" err="1">
                <a:solidFill>
                  <a:srgbClr val="48B281"/>
                </a:solidFill>
                <a:latin typeface="Open Sans Bold Italics"/>
              </a:rPr>
              <a:t>Crédit</a:t>
            </a:r>
            <a:r>
              <a:rPr lang="en-US" sz="2000" spc="-40" dirty="0">
                <a:solidFill>
                  <a:srgbClr val="48B281"/>
                </a:solidFill>
                <a:latin typeface="Open Sans Bold Italics"/>
              </a:rPr>
              <a:t> photos</a:t>
            </a:r>
          </a:p>
        </p:txBody>
      </p:sp>
      <p:sp>
        <p:nvSpPr>
          <p:cNvPr id="99" name="TextBox 99"/>
          <p:cNvSpPr txBox="1"/>
          <p:nvPr/>
        </p:nvSpPr>
        <p:spPr>
          <a:xfrm>
            <a:off x="4228606" y="6041123"/>
            <a:ext cx="2556910" cy="600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7"/>
              </a:lnSpc>
            </a:pPr>
            <a:r>
              <a:rPr lang="en-US" sz="2415" spc="-14">
                <a:solidFill>
                  <a:srgbClr val="000000"/>
                </a:solidFill>
                <a:latin typeface="Open Sans"/>
              </a:rPr>
              <a:t>Bennes</a:t>
            </a:r>
          </a:p>
          <a:p>
            <a:pPr algn="ctr">
              <a:lnSpc>
                <a:spcPts val="2367"/>
              </a:lnSpc>
            </a:pPr>
            <a:r>
              <a:rPr lang="en-US" sz="2415" spc="-14">
                <a:solidFill>
                  <a:srgbClr val="000000"/>
                </a:solidFill>
                <a:latin typeface="Open Sans"/>
              </a:rPr>
              <a:t>Métaux/ Cartons</a:t>
            </a:r>
          </a:p>
        </p:txBody>
      </p:sp>
      <p:sp>
        <p:nvSpPr>
          <p:cNvPr id="100" name="TextBox 100"/>
          <p:cNvSpPr txBox="1"/>
          <p:nvPr/>
        </p:nvSpPr>
        <p:spPr>
          <a:xfrm>
            <a:off x="9547417" y="5853381"/>
            <a:ext cx="1428617" cy="414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2"/>
              </a:lnSpc>
            </a:pPr>
            <a:r>
              <a:rPr lang="en-US" sz="2415">
                <a:solidFill>
                  <a:srgbClr val="000000"/>
                </a:solidFill>
                <a:latin typeface="DM Sans"/>
              </a:rPr>
              <a:t>Local DD</a:t>
            </a:r>
          </a:p>
        </p:txBody>
      </p:sp>
      <p:sp>
        <p:nvSpPr>
          <p:cNvPr id="101" name="TextBox 101"/>
          <p:cNvSpPr txBox="1"/>
          <p:nvPr/>
        </p:nvSpPr>
        <p:spPr>
          <a:xfrm>
            <a:off x="7391527" y="7419590"/>
            <a:ext cx="2033660" cy="39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2"/>
              </a:lnSpc>
            </a:pPr>
            <a:r>
              <a:rPr lang="en-US" sz="2315">
                <a:solidFill>
                  <a:srgbClr val="000000"/>
                </a:solidFill>
                <a:latin typeface="Open Sans"/>
              </a:rPr>
              <a:t>Pneumatiques</a:t>
            </a:r>
          </a:p>
        </p:txBody>
      </p:sp>
      <p:sp>
        <p:nvSpPr>
          <p:cNvPr id="102" name="TextBox 102"/>
          <p:cNvSpPr txBox="1"/>
          <p:nvPr/>
        </p:nvSpPr>
        <p:spPr>
          <a:xfrm>
            <a:off x="5920511" y="3813682"/>
            <a:ext cx="1339260" cy="305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7"/>
              </a:lnSpc>
            </a:pPr>
            <a:r>
              <a:rPr lang="en-US" sz="2415" spc="-14">
                <a:solidFill>
                  <a:srgbClr val="000000"/>
                </a:solidFill>
                <a:latin typeface="Open Sans"/>
              </a:rPr>
              <a:t>OM/CS</a:t>
            </a:r>
          </a:p>
        </p:txBody>
      </p:sp>
      <p:sp>
        <p:nvSpPr>
          <p:cNvPr id="103" name="TextBox 103"/>
          <p:cNvSpPr txBox="1"/>
          <p:nvPr/>
        </p:nvSpPr>
        <p:spPr>
          <a:xfrm>
            <a:off x="12177815" y="5952794"/>
            <a:ext cx="1297331" cy="414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2"/>
              </a:lnSpc>
            </a:pPr>
            <a:r>
              <a:rPr lang="en-US" sz="2415">
                <a:solidFill>
                  <a:srgbClr val="000000"/>
                </a:solidFill>
                <a:latin typeface="DM Sans"/>
              </a:rPr>
              <a:t>Métaux</a:t>
            </a:r>
          </a:p>
        </p:txBody>
      </p:sp>
      <p:sp>
        <p:nvSpPr>
          <p:cNvPr id="104" name="TextBox 104"/>
          <p:cNvSpPr txBox="1"/>
          <p:nvPr/>
        </p:nvSpPr>
        <p:spPr>
          <a:xfrm>
            <a:off x="4067284" y="3781274"/>
            <a:ext cx="1662728" cy="600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7"/>
              </a:lnSpc>
            </a:pPr>
            <a:r>
              <a:rPr lang="en-US" sz="2415" spc="-14">
                <a:solidFill>
                  <a:srgbClr val="000000"/>
                </a:solidFill>
                <a:latin typeface="Open Sans"/>
              </a:rPr>
              <a:t>Tout-venant</a:t>
            </a:r>
          </a:p>
        </p:txBody>
      </p:sp>
      <p:sp>
        <p:nvSpPr>
          <p:cNvPr id="105" name="TextBox 105"/>
          <p:cNvSpPr txBox="1"/>
          <p:nvPr/>
        </p:nvSpPr>
        <p:spPr>
          <a:xfrm>
            <a:off x="3985167" y="9305925"/>
            <a:ext cx="10317665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500" spc="-50">
                <a:solidFill>
                  <a:srgbClr val="000000"/>
                </a:solidFill>
                <a:latin typeface="DM Sans Bold"/>
              </a:rPr>
              <a:t>Schéma 1  : Points de massification des déchets issus des ateliers (réalisation par le groupe Ateliers le 12/01/2024)</a:t>
            </a:r>
          </a:p>
        </p:txBody>
      </p:sp>
      <p:sp>
        <p:nvSpPr>
          <p:cNvPr id="106" name="TextBox 106"/>
          <p:cNvSpPr txBox="1"/>
          <p:nvPr/>
        </p:nvSpPr>
        <p:spPr>
          <a:xfrm>
            <a:off x="283655" y="9212064"/>
            <a:ext cx="859289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48B281"/>
                </a:solidFill>
                <a:latin typeface="Open Sans Bold"/>
              </a:rPr>
              <a:t>25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494459" y="-1092268"/>
            <a:ext cx="6864584" cy="12804052"/>
            <a:chOff x="0" y="0"/>
            <a:chExt cx="1807956" cy="33722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07956" cy="3372260"/>
            </a:xfrm>
            <a:custGeom>
              <a:avLst/>
              <a:gdLst/>
              <a:ahLst/>
              <a:cxnLst/>
              <a:rect l="l" t="t" r="r" b="b"/>
              <a:pathLst>
                <a:path w="1807956" h="3372260">
                  <a:moveTo>
                    <a:pt x="0" y="0"/>
                  </a:moveTo>
                  <a:lnTo>
                    <a:pt x="1807956" y="0"/>
                  </a:lnTo>
                  <a:lnTo>
                    <a:pt x="1807956" y="3372260"/>
                  </a:lnTo>
                  <a:lnTo>
                    <a:pt x="0" y="3372260"/>
                  </a:lnTo>
                  <a:close/>
                </a:path>
              </a:pathLst>
            </a:custGeom>
            <a:solidFill>
              <a:srgbClr val="48B28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1807956" cy="33722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396647" y="9213999"/>
            <a:ext cx="1698559" cy="1101576"/>
          </a:xfrm>
          <a:custGeom>
            <a:avLst/>
            <a:gdLst/>
            <a:ahLst/>
            <a:cxnLst/>
            <a:rect l="l" t="t" r="r" b="b"/>
            <a:pathLst>
              <a:path w="1698559" h="1101576">
                <a:moveTo>
                  <a:pt x="0" y="0"/>
                </a:moveTo>
                <a:lnTo>
                  <a:pt x="1698559" y="0"/>
                </a:lnTo>
                <a:lnTo>
                  <a:pt x="1698559" y="1101576"/>
                </a:lnTo>
                <a:lnTo>
                  <a:pt x="0" y="11015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433440" y="9441328"/>
            <a:ext cx="2399696" cy="646918"/>
          </a:xfrm>
          <a:custGeom>
            <a:avLst/>
            <a:gdLst/>
            <a:ahLst/>
            <a:cxnLst/>
            <a:rect l="l" t="t" r="r" b="b"/>
            <a:pathLst>
              <a:path w="2399696" h="646918">
                <a:moveTo>
                  <a:pt x="0" y="0"/>
                </a:moveTo>
                <a:lnTo>
                  <a:pt x="2399696" y="0"/>
                </a:lnTo>
                <a:lnTo>
                  <a:pt x="2399696" y="646918"/>
                </a:lnTo>
                <a:lnTo>
                  <a:pt x="0" y="6469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176036" y="9278424"/>
            <a:ext cx="1899968" cy="809822"/>
          </a:xfrm>
          <a:custGeom>
            <a:avLst/>
            <a:gdLst/>
            <a:ahLst/>
            <a:cxnLst/>
            <a:rect l="l" t="t" r="r" b="b"/>
            <a:pathLst>
              <a:path w="1899968" h="809822">
                <a:moveTo>
                  <a:pt x="0" y="0"/>
                </a:moveTo>
                <a:lnTo>
                  <a:pt x="1899968" y="0"/>
                </a:lnTo>
                <a:lnTo>
                  <a:pt x="1899968" y="809822"/>
                </a:lnTo>
                <a:lnTo>
                  <a:pt x="0" y="809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932293" y="2442396"/>
            <a:ext cx="1259713" cy="1283784"/>
          </a:xfrm>
          <a:custGeom>
            <a:avLst/>
            <a:gdLst/>
            <a:ahLst/>
            <a:cxnLst/>
            <a:rect l="l" t="t" r="r" b="b"/>
            <a:pathLst>
              <a:path w="1259713" h="1283784">
                <a:moveTo>
                  <a:pt x="0" y="0"/>
                </a:moveTo>
                <a:lnTo>
                  <a:pt x="1259713" y="0"/>
                </a:lnTo>
                <a:lnTo>
                  <a:pt x="1259713" y="1283784"/>
                </a:lnTo>
                <a:lnTo>
                  <a:pt x="0" y="12837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753981" y="2661808"/>
            <a:ext cx="9526640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60"/>
              </a:lnSpc>
            </a:pPr>
            <a:r>
              <a:rPr lang="en-US" sz="3300" spc="-66">
                <a:solidFill>
                  <a:srgbClr val="000000"/>
                </a:solidFill>
                <a:latin typeface="Open Sans"/>
              </a:rPr>
              <a:t>Faible production de déchets ménagers dans l’ensemble des 3 ateliers.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753981" y="4961050"/>
            <a:ext cx="9147189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60"/>
              </a:lnSpc>
            </a:pPr>
            <a:r>
              <a:rPr lang="en-US" sz="3300" spc="-66">
                <a:solidFill>
                  <a:srgbClr val="000000"/>
                </a:solidFill>
                <a:latin typeface="Open Sans"/>
              </a:rPr>
              <a:t>L’ensemble des déchets dangereux produits sont encadrés et traités.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753981" y="7043308"/>
            <a:ext cx="11914693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60"/>
              </a:lnSpc>
            </a:pPr>
            <a:r>
              <a:rPr lang="en-US" sz="3300" spc="-66">
                <a:solidFill>
                  <a:srgbClr val="000000"/>
                </a:solidFill>
                <a:latin typeface="Open Sans"/>
              </a:rPr>
              <a:t>Une conscience environnementale de la part des professeurs concernant l’utilisation des matériaux dans les ateliers.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353420" y="409575"/>
            <a:ext cx="11547750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  <a:spcBef>
                <a:spcPct val="0"/>
              </a:spcBef>
            </a:pPr>
            <a:r>
              <a:rPr lang="en-US" sz="8000" spc="-160">
                <a:solidFill>
                  <a:srgbClr val="000000"/>
                </a:solidFill>
                <a:latin typeface="Antonio Bold"/>
              </a:rPr>
              <a:t>Observations </a:t>
            </a:r>
          </a:p>
        </p:txBody>
      </p:sp>
      <p:sp>
        <p:nvSpPr>
          <p:cNvPr id="13" name="Freeform 13"/>
          <p:cNvSpPr/>
          <p:nvPr/>
        </p:nvSpPr>
        <p:spPr>
          <a:xfrm>
            <a:off x="3932196" y="4667866"/>
            <a:ext cx="1259713" cy="1283784"/>
          </a:xfrm>
          <a:custGeom>
            <a:avLst/>
            <a:gdLst/>
            <a:ahLst/>
            <a:cxnLst/>
            <a:rect l="l" t="t" r="r" b="b"/>
            <a:pathLst>
              <a:path w="1259713" h="1283784">
                <a:moveTo>
                  <a:pt x="0" y="0"/>
                </a:moveTo>
                <a:lnTo>
                  <a:pt x="1259714" y="0"/>
                </a:lnTo>
                <a:lnTo>
                  <a:pt x="1259714" y="1283784"/>
                </a:lnTo>
                <a:lnTo>
                  <a:pt x="0" y="12837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932293" y="6896716"/>
            <a:ext cx="1259713" cy="1283784"/>
          </a:xfrm>
          <a:custGeom>
            <a:avLst/>
            <a:gdLst/>
            <a:ahLst/>
            <a:cxnLst/>
            <a:rect l="l" t="t" r="r" b="b"/>
            <a:pathLst>
              <a:path w="1259713" h="1283784">
                <a:moveTo>
                  <a:pt x="0" y="0"/>
                </a:moveTo>
                <a:lnTo>
                  <a:pt x="1259713" y="0"/>
                </a:lnTo>
                <a:lnTo>
                  <a:pt x="1259713" y="1283784"/>
                </a:lnTo>
                <a:lnTo>
                  <a:pt x="0" y="12837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83655" y="9212065"/>
            <a:ext cx="573537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FFFFFF"/>
                </a:solidFill>
                <a:latin typeface="Open Sans Bold"/>
              </a:rPr>
              <a:t>26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370125" y="638797"/>
            <a:ext cx="12805911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  <a:spcBef>
                <a:spcPct val="0"/>
              </a:spcBef>
            </a:pPr>
            <a:r>
              <a:rPr lang="en-US" sz="8000" spc="-160">
                <a:solidFill>
                  <a:srgbClr val="000000"/>
                </a:solidFill>
                <a:latin typeface="Antonio Bold"/>
              </a:rPr>
              <a:t>Préconisations Groupe Ateliers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285386" y="2884828"/>
            <a:ext cx="11677720" cy="1485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525" lvl="1" indent="-356263">
              <a:lnSpc>
                <a:spcPts val="3960"/>
              </a:lnSpc>
              <a:buFont typeface="Arial"/>
              <a:buChar char="•"/>
            </a:pPr>
            <a:r>
              <a:rPr lang="en-US" sz="3300" spc="-66">
                <a:solidFill>
                  <a:srgbClr val="000000"/>
                </a:solidFill>
                <a:latin typeface="Open Sans"/>
              </a:rPr>
              <a:t>Proposer des solutions pour les flux OM et CS (à proximité des plans de travail) : Améliorer l’identification des contenants existants.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285386" y="5049497"/>
            <a:ext cx="11890650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525" lvl="1" indent="-356263">
              <a:lnSpc>
                <a:spcPts val="3960"/>
              </a:lnSpc>
              <a:buFont typeface="Arial"/>
              <a:buChar char="•"/>
            </a:pPr>
            <a:r>
              <a:rPr lang="en-US" sz="3300" spc="-66">
                <a:solidFill>
                  <a:srgbClr val="000000"/>
                </a:solidFill>
                <a:latin typeface="Open Sans"/>
              </a:rPr>
              <a:t>Harmoniser les démarches d’économie circulaire à tous les ateliers (exemple des chiffons)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285386" y="6906872"/>
            <a:ext cx="6322607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525" lvl="1" indent="-356263">
              <a:lnSpc>
                <a:spcPts val="3960"/>
              </a:lnSpc>
              <a:buFont typeface="Arial"/>
              <a:buChar char="•"/>
            </a:pPr>
            <a:r>
              <a:rPr lang="en-US" sz="3300" spc="-66">
                <a:solidFill>
                  <a:srgbClr val="000000"/>
                </a:solidFill>
                <a:latin typeface="Open Sans"/>
              </a:rPr>
              <a:t>Capter plus de flux : Palettes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-3494459" y="-1092268"/>
            <a:ext cx="6864584" cy="12804052"/>
            <a:chOff x="0" y="0"/>
            <a:chExt cx="1807956" cy="33722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07956" cy="3372260"/>
            </a:xfrm>
            <a:custGeom>
              <a:avLst/>
              <a:gdLst/>
              <a:ahLst/>
              <a:cxnLst/>
              <a:rect l="l" t="t" r="r" b="b"/>
              <a:pathLst>
                <a:path w="1807956" h="3372260">
                  <a:moveTo>
                    <a:pt x="0" y="0"/>
                  </a:moveTo>
                  <a:lnTo>
                    <a:pt x="1807956" y="0"/>
                  </a:lnTo>
                  <a:lnTo>
                    <a:pt x="1807956" y="3372260"/>
                  </a:lnTo>
                  <a:lnTo>
                    <a:pt x="0" y="3372260"/>
                  </a:lnTo>
                  <a:close/>
                </a:path>
              </a:pathLst>
            </a:custGeom>
            <a:solidFill>
              <a:srgbClr val="48B281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1807956" cy="33722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1396647" y="9213999"/>
            <a:ext cx="1698559" cy="1101576"/>
          </a:xfrm>
          <a:custGeom>
            <a:avLst/>
            <a:gdLst/>
            <a:ahLst/>
            <a:cxnLst/>
            <a:rect l="l" t="t" r="r" b="b"/>
            <a:pathLst>
              <a:path w="1698559" h="1101576">
                <a:moveTo>
                  <a:pt x="0" y="0"/>
                </a:moveTo>
                <a:lnTo>
                  <a:pt x="1698559" y="0"/>
                </a:lnTo>
                <a:lnTo>
                  <a:pt x="1698559" y="1101576"/>
                </a:lnTo>
                <a:lnTo>
                  <a:pt x="0" y="11015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433440" y="9441328"/>
            <a:ext cx="2399696" cy="646918"/>
          </a:xfrm>
          <a:custGeom>
            <a:avLst/>
            <a:gdLst/>
            <a:ahLst/>
            <a:cxnLst/>
            <a:rect l="l" t="t" r="r" b="b"/>
            <a:pathLst>
              <a:path w="2399696" h="646918">
                <a:moveTo>
                  <a:pt x="0" y="0"/>
                </a:moveTo>
                <a:lnTo>
                  <a:pt x="2399696" y="0"/>
                </a:lnTo>
                <a:lnTo>
                  <a:pt x="2399696" y="646918"/>
                </a:lnTo>
                <a:lnTo>
                  <a:pt x="0" y="6469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176036" y="9278424"/>
            <a:ext cx="1899968" cy="809822"/>
          </a:xfrm>
          <a:custGeom>
            <a:avLst/>
            <a:gdLst/>
            <a:ahLst/>
            <a:cxnLst/>
            <a:rect l="l" t="t" r="r" b="b"/>
            <a:pathLst>
              <a:path w="1899968" h="809822">
                <a:moveTo>
                  <a:pt x="0" y="0"/>
                </a:moveTo>
                <a:lnTo>
                  <a:pt x="1899968" y="0"/>
                </a:lnTo>
                <a:lnTo>
                  <a:pt x="1899968" y="809822"/>
                </a:lnTo>
                <a:lnTo>
                  <a:pt x="0" y="809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83655" y="9212064"/>
            <a:ext cx="644975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FFFFFF"/>
                </a:solidFill>
                <a:latin typeface="Open Sans Bold"/>
              </a:rPr>
              <a:t>27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B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25418" y="9033743"/>
            <a:ext cx="1698559" cy="1101576"/>
          </a:xfrm>
          <a:custGeom>
            <a:avLst/>
            <a:gdLst/>
            <a:ahLst/>
            <a:cxnLst/>
            <a:rect l="l" t="t" r="r" b="b"/>
            <a:pathLst>
              <a:path w="1698559" h="1101576">
                <a:moveTo>
                  <a:pt x="0" y="0"/>
                </a:moveTo>
                <a:lnTo>
                  <a:pt x="1698559" y="0"/>
                </a:lnTo>
                <a:lnTo>
                  <a:pt x="1698559" y="1101576"/>
                </a:lnTo>
                <a:lnTo>
                  <a:pt x="0" y="11015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362211" y="9261072"/>
            <a:ext cx="2399696" cy="646918"/>
          </a:xfrm>
          <a:custGeom>
            <a:avLst/>
            <a:gdLst/>
            <a:ahLst/>
            <a:cxnLst/>
            <a:rect l="l" t="t" r="r" b="b"/>
            <a:pathLst>
              <a:path w="2399696" h="646918">
                <a:moveTo>
                  <a:pt x="0" y="0"/>
                </a:moveTo>
                <a:lnTo>
                  <a:pt x="2399696" y="0"/>
                </a:lnTo>
                <a:lnTo>
                  <a:pt x="2399696" y="646918"/>
                </a:lnTo>
                <a:lnTo>
                  <a:pt x="0" y="6469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104807" y="9098168"/>
            <a:ext cx="1899968" cy="809822"/>
          </a:xfrm>
          <a:custGeom>
            <a:avLst/>
            <a:gdLst/>
            <a:ahLst/>
            <a:cxnLst/>
            <a:rect l="l" t="t" r="r" b="b"/>
            <a:pathLst>
              <a:path w="1899968" h="809822">
                <a:moveTo>
                  <a:pt x="0" y="0"/>
                </a:moveTo>
                <a:lnTo>
                  <a:pt x="1899968" y="0"/>
                </a:lnTo>
                <a:lnTo>
                  <a:pt x="1899968" y="809822"/>
                </a:lnTo>
                <a:lnTo>
                  <a:pt x="0" y="809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8009518" y="2094081"/>
            <a:ext cx="2268963" cy="2268963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599"/>
                </a:lnSpc>
              </a:pPr>
              <a:r>
                <a:rPr lang="en-US" sz="7999">
                  <a:solidFill>
                    <a:srgbClr val="48B281"/>
                  </a:solidFill>
                  <a:latin typeface="Antonio Bold"/>
                </a:rPr>
                <a:t>4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145042" y="5007848"/>
            <a:ext cx="9997916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  <a:spcBef>
                <a:spcPct val="0"/>
              </a:spcBef>
            </a:pPr>
            <a:r>
              <a:rPr lang="en-US" sz="8000" spc="-160">
                <a:solidFill>
                  <a:srgbClr val="FFFFFF"/>
                </a:solidFill>
                <a:latin typeface="Antonio Bold"/>
              </a:rPr>
              <a:t> Sensibilisation des élèves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83655" y="9212064"/>
            <a:ext cx="787851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FFFFFF"/>
                </a:solidFill>
                <a:latin typeface="Open Sans Bold"/>
              </a:rPr>
              <a:t>28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35841" y="-1258526"/>
            <a:ext cx="6864584" cy="12804052"/>
            <a:chOff x="0" y="0"/>
            <a:chExt cx="1807956" cy="33722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07956" cy="3372260"/>
            </a:xfrm>
            <a:custGeom>
              <a:avLst/>
              <a:gdLst/>
              <a:ahLst/>
              <a:cxnLst/>
              <a:rect l="l" t="t" r="r" b="b"/>
              <a:pathLst>
                <a:path w="1807956" h="3372260">
                  <a:moveTo>
                    <a:pt x="0" y="0"/>
                  </a:moveTo>
                  <a:lnTo>
                    <a:pt x="1807956" y="0"/>
                  </a:lnTo>
                  <a:lnTo>
                    <a:pt x="1807956" y="3372260"/>
                  </a:lnTo>
                  <a:lnTo>
                    <a:pt x="0" y="3372260"/>
                  </a:lnTo>
                  <a:close/>
                </a:path>
              </a:pathLst>
            </a:custGeom>
            <a:solidFill>
              <a:srgbClr val="48B28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1807956" cy="33722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299952" y="3701957"/>
            <a:ext cx="1271252" cy="728081"/>
          </a:xfrm>
          <a:custGeom>
            <a:avLst/>
            <a:gdLst/>
            <a:ahLst/>
            <a:cxnLst/>
            <a:rect l="l" t="t" r="r" b="b"/>
            <a:pathLst>
              <a:path w="1271252" h="728081">
                <a:moveTo>
                  <a:pt x="0" y="0"/>
                </a:moveTo>
                <a:lnTo>
                  <a:pt x="1271252" y="0"/>
                </a:lnTo>
                <a:lnTo>
                  <a:pt x="1271252" y="728080"/>
                </a:lnTo>
                <a:lnTo>
                  <a:pt x="0" y="728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396647" y="9213999"/>
            <a:ext cx="1698559" cy="1101576"/>
          </a:xfrm>
          <a:custGeom>
            <a:avLst/>
            <a:gdLst/>
            <a:ahLst/>
            <a:cxnLst/>
            <a:rect l="l" t="t" r="r" b="b"/>
            <a:pathLst>
              <a:path w="1698559" h="1101576">
                <a:moveTo>
                  <a:pt x="0" y="0"/>
                </a:moveTo>
                <a:lnTo>
                  <a:pt x="1698559" y="0"/>
                </a:lnTo>
                <a:lnTo>
                  <a:pt x="1698559" y="1101576"/>
                </a:lnTo>
                <a:lnTo>
                  <a:pt x="0" y="11015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433440" y="9441328"/>
            <a:ext cx="2399696" cy="646918"/>
          </a:xfrm>
          <a:custGeom>
            <a:avLst/>
            <a:gdLst/>
            <a:ahLst/>
            <a:cxnLst/>
            <a:rect l="l" t="t" r="r" b="b"/>
            <a:pathLst>
              <a:path w="2399696" h="646918">
                <a:moveTo>
                  <a:pt x="0" y="0"/>
                </a:moveTo>
                <a:lnTo>
                  <a:pt x="2399696" y="0"/>
                </a:lnTo>
                <a:lnTo>
                  <a:pt x="2399696" y="646918"/>
                </a:lnTo>
                <a:lnTo>
                  <a:pt x="0" y="6469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176036" y="9278424"/>
            <a:ext cx="1899968" cy="809822"/>
          </a:xfrm>
          <a:custGeom>
            <a:avLst/>
            <a:gdLst/>
            <a:ahLst/>
            <a:cxnLst/>
            <a:rect l="l" t="t" r="r" b="b"/>
            <a:pathLst>
              <a:path w="1899968" h="809822">
                <a:moveTo>
                  <a:pt x="0" y="0"/>
                </a:moveTo>
                <a:lnTo>
                  <a:pt x="1899968" y="0"/>
                </a:lnTo>
                <a:lnTo>
                  <a:pt x="1899968" y="809822"/>
                </a:lnTo>
                <a:lnTo>
                  <a:pt x="0" y="8098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28700" y="3244757"/>
            <a:ext cx="1271252" cy="728081"/>
          </a:xfrm>
          <a:custGeom>
            <a:avLst/>
            <a:gdLst/>
            <a:ahLst/>
            <a:cxnLst/>
            <a:rect l="l" t="t" r="r" b="b"/>
            <a:pathLst>
              <a:path w="1271252" h="728081">
                <a:moveTo>
                  <a:pt x="0" y="0"/>
                </a:moveTo>
                <a:lnTo>
                  <a:pt x="1271252" y="0"/>
                </a:lnTo>
                <a:lnTo>
                  <a:pt x="1271252" y="728080"/>
                </a:lnTo>
                <a:lnTo>
                  <a:pt x="0" y="728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660669" y="4487689"/>
            <a:ext cx="2807917" cy="2833677"/>
          </a:xfrm>
          <a:custGeom>
            <a:avLst/>
            <a:gdLst/>
            <a:ahLst/>
            <a:cxnLst/>
            <a:rect l="l" t="t" r="r" b="b"/>
            <a:pathLst>
              <a:path w="2807917" h="2833677">
                <a:moveTo>
                  <a:pt x="0" y="0"/>
                </a:moveTo>
                <a:lnTo>
                  <a:pt x="2807916" y="0"/>
                </a:lnTo>
                <a:lnTo>
                  <a:pt x="2807916" y="2833678"/>
                </a:lnTo>
                <a:lnTo>
                  <a:pt x="0" y="28336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613840">
            <a:off x="11713315" y="6874312"/>
            <a:ext cx="1379145" cy="1420468"/>
          </a:xfrm>
          <a:custGeom>
            <a:avLst/>
            <a:gdLst/>
            <a:ahLst/>
            <a:cxnLst/>
            <a:rect l="l" t="t" r="r" b="b"/>
            <a:pathLst>
              <a:path w="1379145" h="1420468">
                <a:moveTo>
                  <a:pt x="0" y="0"/>
                </a:moveTo>
                <a:lnTo>
                  <a:pt x="1379145" y="0"/>
                </a:lnTo>
                <a:lnTo>
                  <a:pt x="1379145" y="1420469"/>
                </a:lnTo>
                <a:lnTo>
                  <a:pt x="0" y="1420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813585" flipV="1">
            <a:off x="9767652" y="3072987"/>
            <a:ext cx="3257989" cy="920382"/>
          </a:xfrm>
          <a:custGeom>
            <a:avLst/>
            <a:gdLst/>
            <a:ahLst/>
            <a:cxnLst/>
            <a:rect l="l" t="t" r="r" b="b"/>
            <a:pathLst>
              <a:path w="3257989" h="920382">
                <a:moveTo>
                  <a:pt x="0" y="920382"/>
                </a:moveTo>
                <a:lnTo>
                  <a:pt x="3257990" y="920382"/>
                </a:lnTo>
                <a:lnTo>
                  <a:pt x="3257990" y="0"/>
                </a:lnTo>
                <a:lnTo>
                  <a:pt x="0" y="0"/>
                </a:lnTo>
                <a:lnTo>
                  <a:pt x="0" y="920382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824258" y="409575"/>
            <a:ext cx="11547750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  <a:spcBef>
                <a:spcPct val="0"/>
              </a:spcBef>
            </a:pPr>
            <a:r>
              <a:rPr lang="en-US" sz="8000" spc="-160">
                <a:solidFill>
                  <a:srgbClr val="000000"/>
                </a:solidFill>
                <a:latin typeface="Antonio Bold"/>
              </a:rPr>
              <a:t>Méthodologie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0" y="1972587"/>
            <a:ext cx="4928742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500" spc="-90">
                <a:solidFill>
                  <a:srgbClr val="000000"/>
                </a:solidFill>
                <a:latin typeface="Antonio Bold"/>
              </a:rPr>
              <a:t>Les Eco-délégués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0" y="6236769"/>
            <a:ext cx="4748501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500" spc="-89">
                <a:solidFill>
                  <a:srgbClr val="000000"/>
                </a:solidFill>
                <a:latin typeface="Antonio Bold"/>
              </a:rPr>
              <a:t>Equipe communication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824258" y="2841152"/>
            <a:ext cx="4480738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9"/>
              </a:lnSpc>
            </a:pPr>
            <a:r>
              <a:rPr lang="en-US" sz="3299" spc="-65">
                <a:solidFill>
                  <a:srgbClr val="000000"/>
                </a:solidFill>
                <a:latin typeface="Open Sans"/>
              </a:rPr>
              <a:t>Rencontre avec </a:t>
            </a:r>
          </a:p>
          <a:p>
            <a:pPr algn="ctr">
              <a:lnSpc>
                <a:spcPts val="3959"/>
              </a:lnSpc>
            </a:pPr>
            <a:r>
              <a:rPr lang="en-US" sz="3299" spc="-65">
                <a:solidFill>
                  <a:srgbClr val="000000"/>
                </a:solidFill>
                <a:latin typeface="Open Sans"/>
              </a:rPr>
              <a:t>les éco-délégués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395717" y="4750869"/>
            <a:ext cx="4404831" cy="1485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</a:pPr>
            <a:r>
              <a:rPr lang="en-US" sz="3300" spc="-66">
                <a:solidFill>
                  <a:srgbClr val="000000"/>
                </a:solidFill>
                <a:latin typeface="Open Sans"/>
              </a:rPr>
              <a:t>Ecoute des compétences </a:t>
            </a:r>
          </a:p>
          <a:p>
            <a:pPr algn="ctr">
              <a:lnSpc>
                <a:spcPts val="3960"/>
              </a:lnSpc>
            </a:pPr>
            <a:r>
              <a:rPr lang="en-US" sz="3300" spc="-66">
                <a:solidFill>
                  <a:srgbClr val="000000"/>
                </a:solidFill>
                <a:latin typeface="Open Sans"/>
              </a:rPr>
              <a:t>et des besoins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095206" y="6578417"/>
            <a:ext cx="4404831" cy="1485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</a:pPr>
            <a:r>
              <a:rPr lang="en-US" sz="3300" spc="-66">
                <a:solidFill>
                  <a:srgbClr val="000000"/>
                </a:solidFill>
                <a:latin typeface="Open Sans"/>
              </a:rPr>
              <a:t>Mise en action </a:t>
            </a:r>
          </a:p>
          <a:p>
            <a:pPr algn="ctr">
              <a:lnSpc>
                <a:spcPts val="3960"/>
              </a:lnSpc>
            </a:pPr>
            <a:r>
              <a:rPr lang="en-US" sz="3300" spc="-66">
                <a:solidFill>
                  <a:srgbClr val="000000"/>
                </a:solidFill>
                <a:latin typeface="Open Sans"/>
              </a:rPr>
              <a:t>des besoins avec </a:t>
            </a:r>
          </a:p>
          <a:p>
            <a:pPr algn="ctr">
              <a:lnSpc>
                <a:spcPts val="3960"/>
              </a:lnSpc>
            </a:pPr>
            <a:r>
              <a:rPr lang="en-US" sz="3300" spc="-66">
                <a:solidFill>
                  <a:srgbClr val="000000"/>
                </a:solidFill>
                <a:latin typeface="Open Sans"/>
              </a:rPr>
              <a:t>les éco-délégués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83655" y="9212065"/>
            <a:ext cx="930727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FFFFFF"/>
                </a:solidFill>
                <a:latin typeface="Open Sans Bold"/>
              </a:rPr>
              <a:t>29</a:t>
            </a:r>
          </a:p>
        </p:txBody>
      </p:sp>
      <p:sp>
        <p:nvSpPr>
          <p:cNvPr id="20" name="Freeform 20"/>
          <p:cNvSpPr/>
          <p:nvPr/>
        </p:nvSpPr>
        <p:spPr>
          <a:xfrm rot="1813585" flipV="1">
            <a:off x="13217837" y="4900535"/>
            <a:ext cx="3257989" cy="920382"/>
          </a:xfrm>
          <a:custGeom>
            <a:avLst/>
            <a:gdLst/>
            <a:ahLst/>
            <a:cxnLst/>
            <a:rect l="l" t="t" r="r" b="b"/>
            <a:pathLst>
              <a:path w="3257989" h="920382">
                <a:moveTo>
                  <a:pt x="0" y="920382"/>
                </a:moveTo>
                <a:lnTo>
                  <a:pt x="3257989" y="920382"/>
                </a:lnTo>
                <a:lnTo>
                  <a:pt x="3257989" y="0"/>
                </a:lnTo>
                <a:lnTo>
                  <a:pt x="0" y="0"/>
                </a:lnTo>
                <a:lnTo>
                  <a:pt x="0" y="920382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B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265967" y="-6947689"/>
            <a:ext cx="10337777" cy="10337777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1EEEE"/>
            </a:solidFill>
          </p:spPr>
        </p:sp>
      </p:grpSp>
      <p:sp>
        <p:nvSpPr>
          <p:cNvPr id="4" name="AutoShape 4"/>
          <p:cNvSpPr/>
          <p:nvPr/>
        </p:nvSpPr>
        <p:spPr>
          <a:xfrm>
            <a:off x="0" y="8437880"/>
            <a:ext cx="18281541" cy="184912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" name="Freeform 5"/>
          <p:cNvSpPr/>
          <p:nvPr/>
        </p:nvSpPr>
        <p:spPr>
          <a:xfrm>
            <a:off x="11325418" y="9033743"/>
            <a:ext cx="1698559" cy="1101576"/>
          </a:xfrm>
          <a:custGeom>
            <a:avLst/>
            <a:gdLst/>
            <a:ahLst/>
            <a:cxnLst/>
            <a:rect l="l" t="t" r="r" b="b"/>
            <a:pathLst>
              <a:path w="1698559" h="1101576">
                <a:moveTo>
                  <a:pt x="0" y="0"/>
                </a:moveTo>
                <a:lnTo>
                  <a:pt x="1698559" y="0"/>
                </a:lnTo>
                <a:lnTo>
                  <a:pt x="1698559" y="1101576"/>
                </a:lnTo>
                <a:lnTo>
                  <a:pt x="0" y="11015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62211" y="9261072"/>
            <a:ext cx="2399696" cy="646918"/>
          </a:xfrm>
          <a:custGeom>
            <a:avLst/>
            <a:gdLst/>
            <a:ahLst/>
            <a:cxnLst/>
            <a:rect l="l" t="t" r="r" b="b"/>
            <a:pathLst>
              <a:path w="2399696" h="646918">
                <a:moveTo>
                  <a:pt x="0" y="0"/>
                </a:moveTo>
                <a:lnTo>
                  <a:pt x="2399696" y="0"/>
                </a:lnTo>
                <a:lnTo>
                  <a:pt x="2399696" y="646918"/>
                </a:lnTo>
                <a:lnTo>
                  <a:pt x="0" y="6469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104807" y="9098168"/>
            <a:ext cx="1899968" cy="809822"/>
          </a:xfrm>
          <a:custGeom>
            <a:avLst/>
            <a:gdLst/>
            <a:ahLst/>
            <a:cxnLst/>
            <a:rect l="l" t="t" r="r" b="b"/>
            <a:pathLst>
              <a:path w="1899968" h="809822">
                <a:moveTo>
                  <a:pt x="0" y="0"/>
                </a:moveTo>
                <a:lnTo>
                  <a:pt x="1899968" y="0"/>
                </a:lnTo>
                <a:lnTo>
                  <a:pt x="1899968" y="809822"/>
                </a:lnTo>
                <a:lnTo>
                  <a:pt x="0" y="809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10530" y="9212065"/>
            <a:ext cx="253722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48B281"/>
                </a:solidFill>
                <a:latin typeface="Open Sans Bold"/>
              </a:rPr>
              <a:t>3</a:t>
            </a:r>
          </a:p>
        </p:txBody>
      </p:sp>
      <p:sp>
        <p:nvSpPr>
          <p:cNvPr id="9" name="Freeform 9"/>
          <p:cNvSpPr/>
          <p:nvPr/>
        </p:nvSpPr>
        <p:spPr>
          <a:xfrm>
            <a:off x="10500765" y="-415636"/>
            <a:ext cx="5868182" cy="3805724"/>
          </a:xfrm>
          <a:custGeom>
            <a:avLst/>
            <a:gdLst/>
            <a:ahLst/>
            <a:cxnLst/>
            <a:rect l="l" t="t" r="r" b="b"/>
            <a:pathLst>
              <a:path w="5868182" h="3805724">
                <a:moveTo>
                  <a:pt x="0" y="0"/>
                </a:moveTo>
                <a:lnTo>
                  <a:pt x="5868181" y="0"/>
                </a:lnTo>
                <a:lnTo>
                  <a:pt x="5868181" y="3805724"/>
                </a:lnTo>
                <a:lnTo>
                  <a:pt x="0" y="38057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46878" y="828096"/>
            <a:ext cx="8448992" cy="121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>
                <a:solidFill>
                  <a:srgbClr val="FFFFFF"/>
                </a:solidFill>
                <a:latin typeface="Open Sans"/>
              </a:rPr>
              <a:t>Master Ville et Environnements Urbains </a:t>
            </a:r>
          </a:p>
          <a:p>
            <a:pPr>
              <a:lnSpc>
                <a:spcPts val="4900"/>
              </a:lnSpc>
            </a:pPr>
            <a:r>
              <a:rPr lang="en-US" sz="3500">
                <a:solidFill>
                  <a:srgbClr val="FFFFFF"/>
                </a:solidFill>
                <a:latin typeface="Open Sans"/>
              </a:rPr>
              <a:t>Parcours MIDEC- Le Mans Université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10530" y="3693767"/>
            <a:ext cx="17594245" cy="3628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spc="-208">
                <a:solidFill>
                  <a:srgbClr val="FFFFFF"/>
                </a:solidFill>
                <a:latin typeface="Antonio"/>
              </a:rPr>
              <a:t>Commande : </a:t>
            </a:r>
          </a:p>
          <a:p>
            <a:pPr algn="ctr">
              <a:lnSpc>
                <a:spcPts val="8819"/>
              </a:lnSpc>
            </a:pPr>
            <a:r>
              <a:rPr lang="en-US" sz="6299" spc="-163">
                <a:solidFill>
                  <a:srgbClr val="FFFFFF"/>
                </a:solidFill>
                <a:latin typeface="Antonio"/>
              </a:rPr>
              <a:t>Améliorer la gestion des déchets et la prise de conscience environnementale au sein du Lycée Sud du Mans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35841" y="-1258526"/>
            <a:ext cx="6864584" cy="12804052"/>
            <a:chOff x="0" y="0"/>
            <a:chExt cx="1807956" cy="33722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07956" cy="3372260"/>
            </a:xfrm>
            <a:custGeom>
              <a:avLst/>
              <a:gdLst/>
              <a:ahLst/>
              <a:cxnLst/>
              <a:rect l="l" t="t" r="r" b="b"/>
              <a:pathLst>
                <a:path w="1807956" h="3372260">
                  <a:moveTo>
                    <a:pt x="0" y="0"/>
                  </a:moveTo>
                  <a:lnTo>
                    <a:pt x="1807956" y="0"/>
                  </a:lnTo>
                  <a:lnTo>
                    <a:pt x="1807956" y="3372260"/>
                  </a:lnTo>
                  <a:lnTo>
                    <a:pt x="0" y="3372260"/>
                  </a:lnTo>
                  <a:close/>
                </a:path>
              </a:pathLst>
            </a:custGeom>
            <a:solidFill>
              <a:srgbClr val="48B28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1807956" cy="33722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396647" y="9213999"/>
            <a:ext cx="1698559" cy="1101576"/>
          </a:xfrm>
          <a:custGeom>
            <a:avLst/>
            <a:gdLst/>
            <a:ahLst/>
            <a:cxnLst/>
            <a:rect l="l" t="t" r="r" b="b"/>
            <a:pathLst>
              <a:path w="1698559" h="1101576">
                <a:moveTo>
                  <a:pt x="0" y="0"/>
                </a:moveTo>
                <a:lnTo>
                  <a:pt x="1698559" y="0"/>
                </a:lnTo>
                <a:lnTo>
                  <a:pt x="1698559" y="1101576"/>
                </a:lnTo>
                <a:lnTo>
                  <a:pt x="0" y="11015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433440" y="9441328"/>
            <a:ext cx="2399696" cy="646918"/>
          </a:xfrm>
          <a:custGeom>
            <a:avLst/>
            <a:gdLst/>
            <a:ahLst/>
            <a:cxnLst/>
            <a:rect l="l" t="t" r="r" b="b"/>
            <a:pathLst>
              <a:path w="2399696" h="646918">
                <a:moveTo>
                  <a:pt x="0" y="0"/>
                </a:moveTo>
                <a:lnTo>
                  <a:pt x="2399696" y="0"/>
                </a:lnTo>
                <a:lnTo>
                  <a:pt x="2399696" y="646918"/>
                </a:lnTo>
                <a:lnTo>
                  <a:pt x="0" y="6469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176036" y="9278424"/>
            <a:ext cx="1899968" cy="809822"/>
          </a:xfrm>
          <a:custGeom>
            <a:avLst/>
            <a:gdLst/>
            <a:ahLst/>
            <a:cxnLst/>
            <a:rect l="l" t="t" r="r" b="b"/>
            <a:pathLst>
              <a:path w="1899968" h="809822">
                <a:moveTo>
                  <a:pt x="0" y="0"/>
                </a:moveTo>
                <a:lnTo>
                  <a:pt x="1899968" y="0"/>
                </a:lnTo>
                <a:lnTo>
                  <a:pt x="1899968" y="809822"/>
                </a:lnTo>
                <a:lnTo>
                  <a:pt x="0" y="809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5295560"/>
            <a:ext cx="4928742" cy="5020015"/>
          </a:xfrm>
          <a:custGeom>
            <a:avLst/>
            <a:gdLst/>
            <a:ahLst/>
            <a:cxnLst/>
            <a:rect l="l" t="t" r="r" b="b"/>
            <a:pathLst>
              <a:path w="4928742" h="5020015">
                <a:moveTo>
                  <a:pt x="0" y="0"/>
                </a:moveTo>
                <a:lnTo>
                  <a:pt x="4928742" y="0"/>
                </a:lnTo>
                <a:lnTo>
                  <a:pt x="4928742" y="5020015"/>
                </a:lnTo>
                <a:lnTo>
                  <a:pt x="0" y="50200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348457" y="1076477"/>
            <a:ext cx="11547750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  <a:spcBef>
                <a:spcPct val="0"/>
              </a:spcBef>
            </a:pPr>
            <a:r>
              <a:rPr lang="en-US" sz="8000" spc="-160">
                <a:solidFill>
                  <a:srgbClr val="000000"/>
                </a:solidFill>
                <a:latin typeface="Antonio Bold"/>
              </a:rPr>
              <a:t>Résultats des échanges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662944" y="3528186"/>
            <a:ext cx="12194741" cy="500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525" lvl="1" indent="-356263">
              <a:lnSpc>
                <a:spcPts val="3960"/>
              </a:lnSpc>
              <a:buFont typeface="Arial"/>
              <a:buChar char="•"/>
            </a:pPr>
            <a:r>
              <a:rPr lang="en-US" sz="3300" spc="-66">
                <a:solidFill>
                  <a:srgbClr val="000000"/>
                </a:solidFill>
                <a:latin typeface="Open Sans"/>
              </a:rPr>
              <a:t>Besoin de reconnaissance des éco-délégués au sein du lycée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662944" y="4893469"/>
            <a:ext cx="11824039" cy="500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525" lvl="1" indent="-356263">
              <a:lnSpc>
                <a:spcPts val="3960"/>
              </a:lnSpc>
              <a:buFont typeface="Arial"/>
              <a:buChar char="•"/>
            </a:pPr>
            <a:r>
              <a:rPr lang="en-US" sz="3300" spc="-66">
                <a:solidFill>
                  <a:srgbClr val="000000"/>
                </a:solidFill>
                <a:latin typeface="Open Sans"/>
              </a:rPr>
              <a:t>Implications très variées au rôle d’éco-délégué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662944" y="6260306"/>
            <a:ext cx="11824039" cy="500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525" lvl="1" indent="-356263">
              <a:lnSpc>
                <a:spcPts val="3960"/>
              </a:lnSpc>
              <a:buFont typeface="Arial"/>
              <a:buChar char="•"/>
            </a:pPr>
            <a:r>
              <a:rPr lang="en-US" sz="3300" spc="-66">
                <a:solidFill>
                  <a:srgbClr val="000000"/>
                </a:solidFill>
                <a:latin typeface="Open Sans"/>
              </a:rPr>
              <a:t>Peu de vision sur des actions potentielles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83655" y="9212065"/>
            <a:ext cx="644975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FFFFFF"/>
                </a:solidFill>
                <a:latin typeface="Open Sans Bold"/>
              </a:rPr>
              <a:t>30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662944" y="7627144"/>
            <a:ext cx="11824039" cy="500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525" lvl="1" indent="-356263">
              <a:lnSpc>
                <a:spcPts val="3960"/>
              </a:lnSpc>
              <a:buFont typeface="Arial"/>
              <a:buChar char="•"/>
            </a:pPr>
            <a:r>
              <a:rPr lang="en-US" sz="3300" spc="-66">
                <a:solidFill>
                  <a:srgbClr val="000000"/>
                </a:solidFill>
                <a:latin typeface="Open Sans"/>
              </a:rPr>
              <a:t>Peu de connaissances sur le tri au sein du lycée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705753"/>
            <a:ext cx="18725162" cy="5517399"/>
            <a:chOff x="0" y="0"/>
            <a:chExt cx="4931730" cy="14531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1730" cy="1453142"/>
            </a:xfrm>
            <a:custGeom>
              <a:avLst/>
              <a:gdLst/>
              <a:ahLst/>
              <a:cxnLst/>
              <a:rect l="l" t="t" r="r" b="b"/>
              <a:pathLst>
                <a:path w="4931730" h="1453142">
                  <a:moveTo>
                    <a:pt x="0" y="0"/>
                  </a:moveTo>
                  <a:lnTo>
                    <a:pt x="4931730" y="0"/>
                  </a:lnTo>
                  <a:lnTo>
                    <a:pt x="4931730" y="1453142"/>
                  </a:lnTo>
                  <a:lnTo>
                    <a:pt x="0" y="1453142"/>
                  </a:lnTo>
                  <a:close/>
                </a:path>
              </a:pathLst>
            </a:custGeom>
            <a:solidFill>
              <a:srgbClr val="48B28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931730" cy="1453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05117" y="1925097"/>
            <a:ext cx="5246370" cy="524637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t="-16666" b="-16666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0290785" y="1925097"/>
            <a:ext cx="5246370" cy="524637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16666" r="-16666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3370125" y="409575"/>
            <a:ext cx="11547750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  <a:spcBef>
                <a:spcPct val="0"/>
              </a:spcBef>
            </a:pPr>
            <a:r>
              <a:rPr lang="en-US" sz="8000" spc="-160">
                <a:solidFill>
                  <a:srgbClr val="000000"/>
                </a:solidFill>
                <a:latin typeface="Antonio Bold"/>
              </a:rPr>
              <a:t>Actions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370125" y="7869443"/>
            <a:ext cx="11547750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  <a:spcBef>
                <a:spcPct val="0"/>
              </a:spcBef>
            </a:pPr>
            <a:r>
              <a:rPr lang="en-US" sz="8000" spc="-160">
                <a:solidFill>
                  <a:srgbClr val="000000"/>
                </a:solidFill>
                <a:latin typeface="Antonio Bold"/>
              </a:rPr>
              <a:t>Confection de déguisements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871978" y="7170641"/>
            <a:ext cx="2010569" cy="349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48B281"/>
                </a:solidFill>
                <a:latin typeface="Open Sans Bold"/>
              </a:rPr>
              <a:t>© A. Ricou, 2023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908686" y="7170641"/>
            <a:ext cx="2010569" cy="349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48B281"/>
                </a:solidFill>
                <a:latin typeface="Open Sans Bold"/>
              </a:rPr>
              <a:t>© A. Ricou, 2023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83655" y="9212064"/>
            <a:ext cx="716413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FFFFFF"/>
                </a:solidFill>
                <a:latin typeface="Open Sans Bold"/>
              </a:rPr>
              <a:t>31</a:t>
            </a:r>
          </a:p>
        </p:txBody>
      </p:sp>
      <p:sp>
        <p:nvSpPr>
          <p:cNvPr id="14" name="Freeform 14"/>
          <p:cNvSpPr/>
          <p:nvPr/>
        </p:nvSpPr>
        <p:spPr>
          <a:xfrm>
            <a:off x="11325418" y="9033743"/>
            <a:ext cx="1698559" cy="1101576"/>
          </a:xfrm>
          <a:custGeom>
            <a:avLst/>
            <a:gdLst/>
            <a:ahLst/>
            <a:cxnLst/>
            <a:rect l="l" t="t" r="r" b="b"/>
            <a:pathLst>
              <a:path w="1698559" h="1101576">
                <a:moveTo>
                  <a:pt x="0" y="0"/>
                </a:moveTo>
                <a:lnTo>
                  <a:pt x="1698559" y="0"/>
                </a:lnTo>
                <a:lnTo>
                  <a:pt x="1698559" y="1101576"/>
                </a:lnTo>
                <a:lnTo>
                  <a:pt x="0" y="11015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362211" y="9261072"/>
            <a:ext cx="2399696" cy="646918"/>
          </a:xfrm>
          <a:custGeom>
            <a:avLst/>
            <a:gdLst/>
            <a:ahLst/>
            <a:cxnLst/>
            <a:rect l="l" t="t" r="r" b="b"/>
            <a:pathLst>
              <a:path w="2399696" h="646918">
                <a:moveTo>
                  <a:pt x="0" y="0"/>
                </a:moveTo>
                <a:lnTo>
                  <a:pt x="2399696" y="0"/>
                </a:lnTo>
                <a:lnTo>
                  <a:pt x="2399696" y="646918"/>
                </a:lnTo>
                <a:lnTo>
                  <a:pt x="0" y="6469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104807" y="9098168"/>
            <a:ext cx="1899968" cy="809822"/>
          </a:xfrm>
          <a:custGeom>
            <a:avLst/>
            <a:gdLst/>
            <a:ahLst/>
            <a:cxnLst/>
            <a:rect l="l" t="t" r="r" b="b"/>
            <a:pathLst>
              <a:path w="1899968" h="809822">
                <a:moveTo>
                  <a:pt x="0" y="0"/>
                </a:moveTo>
                <a:lnTo>
                  <a:pt x="1899968" y="0"/>
                </a:lnTo>
                <a:lnTo>
                  <a:pt x="1899968" y="809822"/>
                </a:lnTo>
                <a:lnTo>
                  <a:pt x="0" y="8098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705753"/>
            <a:ext cx="18725162" cy="5517399"/>
            <a:chOff x="0" y="0"/>
            <a:chExt cx="4931730" cy="14531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1730" cy="1453142"/>
            </a:xfrm>
            <a:custGeom>
              <a:avLst/>
              <a:gdLst/>
              <a:ahLst/>
              <a:cxnLst/>
              <a:rect l="l" t="t" r="r" b="b"/>
              <a:pathLst>
                <a:path w="4931730" h="1453142">
                  <a:moveTo>
                    <a:pt x="0" y="0"/>
                  </a:moveTo>
                  <a:lnTo>
                    <a:pt x="4931730" y="0"/>
                  </a:lnTo>
                  <a:lnTo>
                    <a:pt x="4931730" y="1453142"/>
                  </a:lnTo>
                  <a:lnTo>
                    <a:pt x="0" y="1453142"/>
                  </a:lnTo>
                  <a:close/>
                </a:path>
              </a:pathLst>
            </a:custGeom>
            <a:solidFill>
              <a:srgbClr val="48B28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931730" cy="1453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114984" y="2048841"/>
            <a:ext cx="5246370" cy="524637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16666" r="-16666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3370125" y="409575"/>
            <a:ext cx="11547750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  <a:spcBef>
                <a:spcPct val="0"/>
              </a:spcBef>
            </a:pPr>
            <a:r>
              <a:rPr lang="en-US" sz="8000" spc="-160">
                <a:solidFill>
                  <a:srgbClr val="000000"/>
                </a:solidFill>
                <a:latin typeface="Antonio Bold"/>
              </a:rPr>
              <a:t>Actions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370125" y="7836563"/>
            <a:ext cx="11547750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  <a:spcBef>
                <a:spcPct val="0"/>
              </a:spcBef>
            </a:pPr>
            <a:r>
              <a:rPr lang="en-US" sz="8000" spc="-160">
                <a:solidFill>
                  <a:srgbClr val="000000"/>
                </a:solidFill>
                <a:latin typeface="Antonio Bold"/>
              </a:rPr>
              <a:t>Intervention dans les classes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671505" y="2048841"/>
            <a:ext cx="5246370" cy="524637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16666" r="-16666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4499546" y="7310301"/>
            <a:ext cx="2010569" cy="349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48B281"/>
                </a:solidFill>
                <a:latin typeface="Open Sans Bold"/>
              </a:rPr>
              <a:t>© A. Ricou, 2023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906898" y="7373015"/>
            <a:ext cx="2775585" cy="349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48B281"/>
                </a:solidFill>
                <a:latin typeface="Open Sans Bold"/>
              </a:rPr>
              <a:t>© T. Fauchereau, 2023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83655" y="9212064"/>
            <a:ext cx="716413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FFFFFF"/>
                </a:solidFill>
                <a:latin typeface="Open Sans Bold"/>
              </a:rPr>
              <a:t>32</a:t>
            </a:r>
          </a:p>
        </p:txBody>
      </p:sp>
      <p:sp>
        <p:nvSpPr>
          <p:cNvPr id="14" name="Freeform 14"/>
          <p:cNvSpPr/>
          <p:nvPr/>
        </p:nvSpPr>
        <p:spPr>
          <a:xfrm>
            <a:off x="11325418" y="9033743"/>
            <a:ext cx="1698559" cy="1101576"/>
          </a:xfrm>
          <a:custGeom>
            <a:avLst/>
            <a:gdLst/>
            <a:ahLst/>
            <a:cxnLst/>
            <a:rect l="l" t="t" r="r" b="b"/>
            <a:pathLst>
              <a:path w="1698559" h="1101576">
                <a:moveTo>
                  <a:pt x="0" y="0"/>
                </a:moveTo>
                <a:lnTo>
                  <a:pt x="1698559" y="0"/>
                </a:lnTo>
                <a:lnTo>
                  <a:pt x="1698559" y="1101576"/>
                </a:lnTo>
                <a:lnTo>
                  <a:pt x="0" y="11015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362211" y="9261072"/>
            <a:ext cx="2399696" cy="646918"/>
          </a:xfrm>
          <a:custGeom>
            <a:avLst/>
            <a:gdLst/>
            <a:ahLst/>
            <a:cxnLst/>
            <a:rect l="l" t="t" r="r" b="b"/>
            <a:pathLst>
              <a:path w="2399696" h="646918">
                <a:moveTo>
                  <a:pt x="0" y="0"/>
                </a:moveTo>
                <a:lnTo>
                  <a:pt x="2399696" y="0"/>
                </a:lnTo>
                <a:lnTo>
                  <a:pt x="2399696" y="646918"/>
                </a:lnTo>
                <a:lnTo>
                  <a:pt x="0" y="6469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104807" y="9098168"/>
            <a:ext cx="1899968" cy="809822"/>
          </a:xfrm>
          <a:custGeom>
            <a:avLst/>
            <a:gdLst/>
            <a:ahLst/>
            <a:cxnLst/>
            <a:rect l="l" t="t" r="r" b="b"/>
            <a:pathLst>
              <a:path w="1899968" h="809822">
                <a:moveTo>
                  <a:pt x="0" y="0"/>
                </a:moveTo>
                <a:lnTo>
                  <a:pt x="1899968" y="0"/>
                </a:lnTo>
                <a:lnTo>
                  <a:pt x="1899968" y="809822"/>
                </a:lnTo>
                <a:lnTo>
                  <a:pt x="0" y="8098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705753"/>
            <a:ext cx="18725162" cy="5517399"/>
            <a:chOff x="0" y="0"/>
            <a:chExt cx="4931730" cy="14531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1730" cy="1453142"/>
            </a:xfrm>
            <a:custGeom>
              <a:avLst/>
              <a:gdLst/>
              <a:ahLst/>
              <a:cxnLst/>
              <a:rect l="l" t="t" r="r" b="b"/>
              <a:pathLst>
                <a:path w="4931730" h="1453142">
                  <a:moveTo>
                    <a:pt x="0" y="0"/>
                  </a:moveTo>
                  <a:lnTo>
                    <a:pt x="4931730" y="0"/>
                  </a:lnTo>
                  <a:lnTo>
                    <a:pt x="4931730" y="1453142"/>
                  </a:lnTo>
                  <a:lnTo>
                    <a:pt x="0" y="1453142"/>
                  </a:lnTo>
                  <a:close/>
                </a:path>
              </a:pathLst>
            </a:custGeom>
            <a:solidFill>
              <a:srgbClr val="48B28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931730" cy="1453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867711" y="4367226"/>
            <a:ext cx="2949454" cy="294945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4592056" y="4367226"/>
            <a:ext cx="2949454" cy="2949454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 rot="221542">
              <a:off x="-13611" y="-13611"/>
              <a:ext cx="840022" cy="840022"/>
            </a:xfrm>
            <a:custGeom>
              <a:avLst/>
              <a:gdLst/>
              <a:ahLst/>
              <a:cxnLst/>
              <a:rect l="l" t="t" r="r" b="b"/>
              <a:pathLst>
                <a:path w="840022" h="840022">
                  <a:moveTo>
                    <a:pt x="393839" y="14455"/>
                  </a:moveTo>
                  <a:cubicBezTo>
                    <a:pt x="169856" y="28909"/>
                    <a:pt x="0" y="222200"/>
                    <a:pt x="14455" y="446183"/>
                  </a:cubicBezTo>
                  <a:cubicBezTo>
                    <a:pt x="28909" y="670166"/>
                    <a:pt x="222200" y="840022"/>
                    <a:pt x="446183" y="825567"/>
                  </a:cubicBezTo>
                  <a:cubicBezTo>
                    <a:pt x="670166" y="811113"/>
                    <a:pt x="840022" y="617822"/>
                    <a:pt x="825567" y="393839"/>
                  </a:cubicBezTo>
                  <a:cubicBezTo>
                    <a:pt x="811113" y="169856"/>
                    <a:pt x="617822" y="0"/>
                    <a:pt x="393839" y="14455"/>
                  </a:cubicBezTo>
                  <a:close/>
                </a:path>
              </a:pathLst>
            </a:custGeom>
            <a:blipFill>
              <a:blip r:embed="rId3"/>
              <a:stretch>
                <a:fillRect l="-32669" t="-66550" r="-52781" b="-80717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0860177" y="1741867"/>
            <a:ext cx="2949454" cy="294945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7263023" y="4367226"/>
            <a:ext cx="2949454" cy="294945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4260357" y="1093678"/>
            <a:ext cx="3597643" cy="3597643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3370125" y="409575"/>
            <a:ext cx="11547750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  <a:spcBef>
                <a:spcPct val="0"/>
              </a:spcBef>
            </a:pPr>
            <a:r>
              <a:rPr lang="en-US" sz="8000" spc="-160">
                <a:solidFill>
                  <a:srgbClr val="000000"/>
                </a:solidFill>
                <a:latin typeface="Antonio Bold"/>
              </a:rPr>
              <a:t>Actions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370125" y="7869443"/>
            <a:ext cx="11547750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  <a:spcBef>
                <a:spcPct val="0"/>
              </a:spcBef>
            </a:pPr>
            <a:r>
              <a:rPr lang="en-US" sz="8000" spc="-160">
                <a:solidFill>
                  <a:srgbClr val="000000"/>
                </a:solidFill>
                <a:latin typeface="Antonio Bold"/>
              </a:rPr>
              <a:t>Confection de logos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14199" y="7815384"/>
            <a:ext cx="4502966" cy="1728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>
                <a:solidFill>
                  <a:srgbClr val="FAFAFA"/>
                </a:solidFill>
                <a:latin typeface="Open Sans Bold"/>
              </a:rPr>
              <a:t>Différentes propositions de logos 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FAFAFA"/>
                </a:solidFill>
                <a:latin typeface="Open Sans Bold Italics"/>
              </a:rPr>
              <a:t>© A. Ricou et les éco-délégués, 2023</a:t>
            </a:r>
          </a:p>
          <a:p>
            <a:pPr algn="ctr">
              <a:lnSpc>
                <a:spcPts val="2800"/>
              </a:lnSpc>
            </a:pPr>
            <a:endParaRPr/>
          </a:p>
        </p:txBody>
      </p:sp>
      <p:sp>
        <p:nvSpPr>
          <p:cNvPr id="18" name="TextBox 18"/>
          <p:cNvSpPr txBox="1"/>
          <p:nvPr/>
        </p:nvSpPr>
        <p:spPr>
          <a:xfrm>
            <a:off x="283655" y="9212064"/>
            <a:ext cx="787851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FFFFFF"/>
                </a:solidFill>
                <a:latin typeface="Open Sans Bold"/>
              </a:rPr>
              <a:t>33</a:t>
            </a:r>
          </a:p>
        </p:txBody>
      </p:sp>
      <p:sp>
        <p:nvSpPr>
          <p:cNvPr id="19" name="Freeform 19"/>
          <p:cNvSpPr/>
          <p:nvPr/>
        </p:nvSpPr>
        <p:spPr>
          <a:xfrm>
            <a:off x="11325418" y="9033743"/>
            <a:ext cx="1698559" cy="1101576"/>
          </a:xfrm>
          <a:custGeom>
            <a:avLst/>
            <a:gdLst/>
            <a:ahLst/>
            <a:cxnLst/>
            <a:rect l="l" t="t" r="r" b="b"/>
            <a:pathLst>
              <a:path w="1698559" h="1101576">
                <a:moveTo>
                  <a:pt x="0" y="0"/>
                </a:moveTo>
                <a:lnTo>
                  <a:pt x="1698559" y="0"/>
                </a:lnTo>
                <a:lnTo>
                  <a:pt x="1698559" y="1101576"/>
                </a:lnTo>
                <a:lnTo>
                  <a:pt x="0" y="11015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3362211" y="9261072"/>
            <a:ext cx="2399696" cy="646918"/>
          </a:xfrm>
          <a:custGeom>
            <a:avLst/>
            <a:gdLst/>
            <a:ahLst/>
            <a:cxnLst/>
            <a:rect l="l" t="t" r="r" b="b"/>
            <a:pathLst>
              <a:path w="2399696" h="646918">
                <a:moveTo>
                  <a:pt x="0" y="0"/>
                </a:moveTo>
                <a:lnTo>
                  <a:pt x="2399696" y="0"/>
                </a:lnTo>
                <a:lnTo>
                  <a:pt x="2399696" y="646918"/>
                </a:lnTo>
                <a:lnTo>
                  <a:pt x="0" y="6469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6104807" y="9098168"/>
            <a:ext cx="1899968" cy="809822"/>
          </a:xfrm>
          <a:custGeom>
            <a:avLst/>
            <a:gdLst/>
            <a:ahLst/>
            <a:cxnLst/>
            <a:rect l="l" t="t" r="r" b="b"/>
            <a:pathLst>
              <a:path w="1899968" h="809822">
                <a:moveTo>
                  <a:pt x="0" y="0"/>
                </a:moveTo>
                <a:lnTo>
                  <a:pt x="1899968" y="0"/>
                </a:lnTo>
                <a:lnTo>
                  <a:pt x="1899968" y="809822"/>
                </a:lnTo>
                <a:lnTo>
                  <a:pt x="0" y="80982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35841" y="-1258526"/>
            <a:ext cx="6864584" cy="12804052"/>
            <a:chOff x="0" y="0"/>
            <a:chExt cx="1807956" cy="33722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07956" cy="3372260"/>
            </a:xfrm>
            <a:custGeom>
              <a:avLst/>
              <a:gdLst/>
              <a:ahLst/>
              <a:cxnLst/>
              <a:rect l="l" t="t" r="r" b="b"/>
              <a:pathLst>
                <a:path w="1807956" h="3372260">
                  <a:moveTo>
                    <a:pt x="0" y="0"/>
                  </a:moveTo>
                  <a:lnTo>
                    <a:pt x="1807956" y="0"/>
                  </a:lnTo>
                  <a:lnTo>
                    <a:pt x="1807956" y="3372260"/>
                  </a:lnTo>
                  <a:lnTo>
                    <a:pt x="0" y="3372260"/>
                  </a:lnTo>
                  <a:close/>
                </a:path>
              </a:pathLst>
            </a:custGeom>
            <a:solidFill>
              <a:srgbClr val="48B28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1807956" cy="33722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4052189"/>
            <a:ext cx="5195361" cy="2920111"/>
          </a:xfrm>
          <a:custGeom>
            <a:avLst/>
            <a:gdLst/>
            <a:ahLst/>
            <a:cxnLst/>
            <a:rect l="l" t="t" r="r" b="b"/>
            <a:pathLst>
              <a:path w="5195361" h="2920111">
                <a:moveTo>
                  <a:pt x="0" y="0"/>
                </a:moveTo>
                <a:lnTo>
                  <a:pt x="5195361" y="0"/>
                </a:lnTo>
                <a:lnTo>
                  <a:pt x="5195361" y="2920111"/>
                </a:lnTo>
                <a:lnTo>
                  <a:pt x="0" y="29201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704" b="-2704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738795" y="2930007"/>
            <a:ext cx="11718676" cy="504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3900" spc="-78">
                <a:solidFill>
                  <a:srgbClr val="D31616"/>
                </a:solidFill>
                <a:latin typeface="Open Sans Bold"/>
              </a:rPr>
              <a:t>Fresque du climat</a:t>
            </a:r>
            <a:r>
              <a:rPr lang="en-US" sz="3900" spc="-78">
                <a:solidFill>
                  <a:srgbClr val="000000"/>
                </a:solidFill>
                <a:latin typeface="Open Sans Bold"/>
              </a:rPr>
              <a:t> en deux temps </a:t>
            </a:r>
          </a:p>
          <a:p>
            <a:pPr algn="ctr">
              <a:lnSpc>
                <a:spcPts val="3960"/>
              </a:lnSpc>
            </a:pPr>
            <a:endParaRPr/>
          </a:p>
          <a:p>
            <a:pPr>
              <a:lnSpc>
                <a:spcPts val="3960"/>
              </a:lnSpc>
            </a:pPr>
            <a:r>
              <a:rPr lang="en-US" sz="3300" spc="-66">
                <a:solidFill>
                  <a:srgbClr val="000000"/>
                </a:solidFill>
                <a:latin typeface="Open Sans"/>
              </a:rPr>
              <a:t>1) Fresque du climat avec des éco-délégués de seconde </a:t>
            </a:r>
          </a:p>
          <a:p>
            <a:pPr marL="712470" lvl="1" indent="-356235">
              <a:lnSpc>
                <a:spcPts val="3960"/>
              </a:lnSpc>
              <a:buFont typeface="Arial"/>
              <a:buChar char="•"/>
            </a:pPr>
            <a:r>
              <a:rPr lang="en-US" sz="3300" spc="-66">
                <a:solidFill>
                  <a:srgbClr val="000000"/>
                </a:solidFill>
                <a:latin typeface="Open Sans"/>
              </a:rPr>
              <a:t>12 participants</a:t>
            </a:r>
          </a:p>
          <a:p>
            <a:pPr marL="712470" lvl="1" indent="-356235">
              <a:lnSpc>
                <a:spcPts val="3960"/>
              </a:lnSpc>
              <a:buFont typeface="Arial"/>
              <a:buChar char="•"/>
            </a:pPr>
            <a:r>
              <a:rPr lang="en-US" sz="3300" spc="-66">
                <a:solidFill>
                  <a:srgbClr val="000000"/>
                </a:solidFill>
                <a:latin typeface="Open Sans"/>
              </a:rPr>
              <a:t>4 stagiaires</a:t>
            </a:r>
          </a:p>
          <a:p>
            <a:pPr>
              <a:lnSpc>
                <a:spcPts val="3960"/>
              </a:lnSpc>
            </a:pPr>
            <a:endParaRPr/>
          </a:p>
          <a:p>
            <a:pPr>
              <a:lnSpc>
                <a:spcPts val="3960"/>
              </a:lnSpc>
            </a:pPr>
            <a:r>
              <a:rPr lang="en-US" sz="3300" spc="-66">
                <a:solidFill>
                  <a:srgbClr val="000000"/>
                </a:solidFill>
                <a:latin typeface="Open Sans"/>
              </a:rPr>
              <a:t>2) Fresque du climat avec des éco-délégués de 1ère, Terminale et BTS</a:t>
            </a:r>
          </a:p>
          <a:p>
            <a:pPr marL="712470" lvl="1" indent="-356235">
              <a:lnSpc>
                <a:spcPts val="3960"/>
              </a:lnSpc>
              <a:buFont typeface="Arial"/>
              <a:buChar char="•"/>
            </a:pPr>
            <a:r>
              <a:rPr lang="en-US" sz="3300" spc="-66">
                <a:solidFill>
                  <a:srgbClr val="000000"/>
                </a:solidFill>
                <a:latin typeface="Open Sans"/>
              </a:rPr>
              <a:t>12 participants </a:t>
            </a:r>
          </a:p>
          <a:p>
            <a:pPr marL="712470" lvl="1" indent="-356235">
              <a:lnSpc>
                <a:spcPts val="3960"/>
              </a:lnSpc>
              <a:buFont typeface="Arial"/>
              <a:buChar char="•"/>
            </a:pPr>
            <a:r>
              <a:rPr lang="en-US" sz="3300" spc="-66">
                <a:solidFill>
                  <a:srgbClr val="000000"/>
                </a:solidFill>
                <a:latin typeface="Open Sans"/>
              </a:rPr>
              <a:t>Intervention de Ouest France pour la rédaction d’un article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824258" y="837016"/>
            <a:ext cx="11547750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  <a:spcBef>
                <a:spcPct val="0"/>
              </a:spcBef>
            </a:pPr>
            <a:r>
              <a:rPr lang="en-US" sz="8000" spc="-160">
                <a:solidFill>
                  <a:srgbClr val="000000"/>
                </a:solidFill>
                <a:latin typeface="Antonio Bold"/>
              </a:rPr>
              <a:t>Actions de sensibilisation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83655" y="9212064"/>
            <a:ext cx="573537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FFFFFF"/>
                </a:solidFill>
                <a:latin typeface="Open Sans Bold"/>
              </a:rPr>
              <a:t>34</a:t>
            </a:r>
          </a:p>
        </p:txBody>
      </p:sp>
      <p:sp>
        <p:nvSpPr>
          <p:cNvPr id="9" name="Freeform 9"/>
          <p:cNvSpPr/>
          <p:nvPr/>
        </p:nvSpPr>
        <p:spPr>
          <a:xfrm>
            <a:off x="11325418" y="9033743"/>
            <a:ext cx="1698559" cy="1101576"/>
          </a:xfrm>
          <a:custGeom>
            <a:avLst/>
            <a:gdLst/>
            <a:ahLst/>
            <a:cxnLst/>
            <a:rect l="l" t="t" r="r" b="b"/>
            <a:pathLst>
              <a:path w="1698559" h="1101576">
                <a:moveTo>
                  <a:pt x="0" y="0"/>
                </a:moveTo>
                <a:lnTo>
                  <a:pt x="1698559" y="0"/>
                </a:lnTo>
                <a:lnTo>
                  <a:pt x="1698559" y="1101576"/>
                </a:lnTo>
                <a:lnTo>
                  <a:pt x="0" y="11015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362211" y="9261072"/>
            <a:ext cx="2399696" cy="646918"/>
          </a:xfrm>
          <a:custGeom>
            <a:avLst/>
            <a:gdLst/>
            <a:ahLst/>
            <a:cxnLst/>
            <a:rect l="l" t="t" r="r" b="b"/>
            <a:pathLst>
              <a:path w="2399696" h="646918">
                <a:moveTo>
                  <a:pt x="0" y="0"/>
                </a:moveTo>
                <a:lnTo>
                  <a:pt x="2399696" y="0"/>
                </a:lnTo>
                <a:lnTo>
                  <a:pt x="2399696" y="646918"/>
                </a:lnTo>
                <a:lnTo>
                  <a:pt x="0" y="6469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104807" y="9098168"/>
            <a:ext cx="1899968" cy="809822"/>
          </a:xfrm>
          <a:custGeom>
            <a:avLst/>
            <a:gdLst/>
            <a:ahLst/>
            <a:cxnLst/>
            <a:rect l="l" t="t" r="r" b="b"/>
            <a:pathLst>
              <a:path w="1899968" h="809822">
                <a:moveTo>
                  <a:pt x="0" y="0"/>
                </a:moveTo>
                <a:lnTo>
                  <a:pt x="1899968" y="0"/>
                </a:lnTo>
                <a:lnTo>
                  <a:pt x="1899968" y="809822"/>
                </a:lnTo>
                <a:lnTo>
                  <a:pt x="0" y="8098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35841" y="-1258526"/>
            <a:ext cx="6864584" cy="12804052"/>
            <a:chOff x="0" y="0"/>
            <a:chExt cx="1807956" cy="33722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07956" cy="3372260"/>
            </a:xfrm>
            <a:custGeom>
              <a:avLst/>
              <a:gdLst/>
              <a:ahLst/>
              <a:cxnLst/>
              <a:rect l="l" t="t" r="r" b="b"/>
              <a:pathLst>
                <a:path w="1807956" h="3372260">
                  <a:moveTo>
                    <a:pt x="0" y="0"/>
                  </a:moveTo>
                  <a:lnTo>
                    <a:pt x="1807956" y="0"/>
                  </a:lnTo>
                  <a:lnTo>
                    <a:pt x="1807956" y="3372260"/>
                  </a:lnTo>
                  <a:lnTo>
                    <a:pt x="0" y="3372260"/>
                  </a:lnTo>
                  <a:close/>
                </a:path>
              </a:pathLst>
            </a:custGeom>
            <a:solidFill>
              <a:srgbClr val="48B28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1807956" cy="33722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270691" y="547004"/>
            <a:ext cx="6502616" cy="3659315"/>
          </a:xfrm>
          <a:custGeom>
            <a:avLst/>
            <a:gdLst/>
            <a:ahLst/>
            <a:cxnLst/>
            <a:rect l="l" t="t" r="r" b="b"/>
            <a:pathLst>
              <a:path w="6502616" h="3659315">
                <a:moveTo>
                  <a:pt x="0" y="0"/>
                </a:moveTo>
                <a:lnTo>
                  <a:pt x="6502616" y="0"/>
                </a:lnTo>
                <a:lnTo>
                  <a:pt x="6502616" y="3659315"/>
                </a:lnTo>
                <a:lnTo>
                  <a:pt x="0" y="36593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241424" y="4841084"/>
            <a:ext cx="6531883" cy="4898912"/>
          </a:xfrm>
          <a:custGeom>
            <a:avLst/>
            <a:gdLst/>
            <a:ahLst/>
            <a:cxnLst/>
            <a:rect l="l" t="t" r="r" b="b"/>
            <a:pathLst>
              <a:path w="6531883" h="4898912">
                <a:moveTo>
                  <a:pt x="0" y="0"/>
                </a:moveTo>
                <a:lnTo>
                  <a:pt x="6531883" y="0"/>
                </a:lnTo>
                <a:lnTo>
                  <a:pt x="6531883" y="4898912"/>
                </a:lnTo>
                <a:lnTo>
                  <a:pt x="0" y="4898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0" y="1019175"/>
            <a:ext cx="4825209" cy="244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  <a:spcBef>
                <a:spcPct val="0"/>
              </a:spcBef>
            </a:pPr>
            <a:r>
              <a:rPr lang="en-US" sz="8000" spc="-160">
                <a:solidFill>
                  <a:srgbClr val="000000"/>
                </a:solidFill>
                <a:latin typeface="Antonio Bold"/>
              </a:rPr>
              <a:t>Première animation</a:t>
            </a:r>
          </a:p>
        </p:txBody>
      </p:sp>
      <p:sp>
        <p:nvSpPr>
          <p:cNvPr id="8" name="Freeform 8"/>
          <p:cNvSpPr/>
          <p:nvPr/>
        </p:nvSpPr>
        <p:spPr>
          <a:xfrm>
            <a:off x="1749045" y="8153826"/>
            <a:ext cx="1589434" cy="1586170"/>
          </a:xfrm>
          <a:custGeom>
            <a:avLst/>
            <a:gdLst/>
            <a:ahLst/>
            <a:cxnLst/>
            <a:rect l="l" t="t" r="r" b="b"/>
            <a:pathLst>
              <a:path w="1589434" h="1586170">
                <a:moveTo>
                  <a:pt x="0" y="0"/>
                </a:moveTo>
                <a:lnTo>
                  <a:pt x="1589433" y="0"/>
                </a:lnTo>
                <a:lnTo>
                  <a:pt x="1589433" y="1586170"/>
                </a:lnTo>
                <a:lnTo>
                  <a:pt x="0" y="15861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92279" y="6112938"/>
            <a:ext cx="4502966" cy="1878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>
                <a:solidFill>
                  <a:srgbClr val="FAFAFA"/>
                </a:solidFill>
                <a:latin typeface="Open Sans Bold"/>
              </a:rPr>
              <a:t>Photos des ateliers du </a:t>
            </a:r>
          </a:p>
          <a:p>
            <a:pPr algn="ctr">
              <a:lnSpc>
                <a:spcPts val="4060"/>
              </a:lnSpc>
            </a:pPr>
            <a:r>
              <a:rPr lang="en-US" sz="2900">
                <a:solidFill>
                  <a:srgbClr val="FAFAFA"/>
                </a:solidFill>
                <a:latin typeface="Open Sans Bold"/>
              </a:rPr>
              <a:t>6 février 2024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FAFAFA"/>
                </a:solidFill>
                <a:latin typeface="Open Sans Bold Italics"/>
              </a:rPr>
              <a:t>© A. Ricou, 2024</a:t>
            </a:r>
          </a:p>
          <a:p>
            <a:pPr algn="ctr">
              <a:lnSpc>
                <a:spcPts val="4060"/>
              </a:lnSpc>
            </a:pPr>
            <a:endParaRPr/>
          </a:p>
        </p:txBody>
      </p:sp>
      <p:sp>
        <p:nvSpPr>
          <p:cNvPr id="10" name="TextBox 10"/>
          <p:cNvSpPr txBox="1"/>
          <p:nvPr/>
        </p:nvSpPr>
        <p:spPr>
          <a:xfrm>
            <a:off x="283655" y="9212064"/>
            <a:ext cx="716413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FFFFFF"/>
                </a:solidFill>
                <a:latin typeface="Open Sans Bold"/>
              </a:rPr>
              <a:t>35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087632" y="2657475"/>
            <a:ext cx="5695678" cy="497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60"/>
              </a:lnSpc>
            </a:pPr>
            <a:r>
              <a:rPr lang="en-US" sz="3300" spc="-66">
                <a:solidFill>
                  <a:srgbClr val="000000"/>
                </a:solidFill>
                <a:latin typeface="Open Sans"/>
              </a:rPr>
              <a:t>Eco-délégués de seconde </a:t>
            </a:r>
          </a:p>
          <a:p>
            <a:pPr>
              <a:lnSpc>
                <a:spcPts val="3960"/>
              </a:lnSpc>
            </a:pPr>
            <a:endParaRPr/>
          </a:p>
          <a:p>
            <a:pPr marL="712525" lvl="1" indent="-356263">
              <a:lnSpc>
                <a:spcPts val="3960"/>
              </a:lnSpc>
              <a:buFont typeface="Arial"/>
              <a:buChar char="•"/>
            </a:pPr>
            <a:r>
              <a:rPr lang="en-US" sz="3300" spc="-66">
                <a:solidFill>
                  <a:srgbClr val="000000"/>
                </a:solidFill>
                <a:latin typeface="Open Sans"/>
              </a:rPr>
              <a:t>difficultés à se saisir de la fresque</a:t>
            </a:r>
          </a:p>
          <a:p>
            <a:pPr>
              <a:lnSpc>
                <a:spcPts val="3960"/>
              </a:lnSpc>
            </a:pPr>
            <a:endParaRPr/>
          </a:p>
          <a:p>
            <a:pPr marL="712525" lvl="1" indent="-356263">
              <a:lnSpc>
                <a:spcPts val="3960"/>
              </a:lnSpc>
              <a:buFont typeface="Arial"/>
              <a:buChar char="•"/>
            </a:pPr>
            <a:r>
              <a:rPr lang="en-US" sz="3300" spc="-66">
                <a:solidFill>
                  <a:srgbClr val="000000"/>
                </a:solidFill>
                <a:latin typeface="Open Sans"/>
              </a:rPr>
              <a:t>première fresque pour </a:t>
            </a:r>
          </a:p>
          <a:p>
            <a:pPr>
              <a:lnSpc>
                <a:spcPts val="3960"/>
              </a:lnSpc>
            </a:pPr>
            <a:endParaRPr/>
          </a:p>
          <a:p>
            <a:pPr marL="1425050" lvl="2" indent="-475017">
              <a:lnSpc>
                <a:spcPts val="3960"/>
              </a:lnSpc>
              <a:buFont typeface="Arial"/>
              <a:buChar char="⚬"/>
            </a:pPr>
            <a:r>
              <a:rPr lang="en-US" sz="3300" spc="-66">
                <a:solidFill>
                  <a:srgbClr val="000000"/>
                </a:solidFill>
                <a:latin typeface="Open Sans"/>
              </a:rPr>
              <a:t>les animateurs </a:t>
            </a:r>
          </a:p>
          <a:p>
            <a:pPr>
              <a:lnSpc>
                <a:spcPts val="3960"/>
              </a:lnSpc>
            </a:pPr>
            <a:endParaRPr/>
          </a:p>
          <a:p>
            <a:pPr marL="1425050" lvl="2" indent="-475017">
              <a:lnSpc>
                <a:spcPts val="3960"/>
              </a:lnSpc>
              <a:buFont typeface="Arial"/>
              <a:buChar char="⚬"/>
            </a:pPr>
            <a:r>
              <a:rPr lang="en-US" sz="3300" spc="-66">
                <a:solidFill>
                  <a:srgbClr val="000000"/>
                </a:solidFill>
                <a:latin typeface="Open Sans"/>
              </a:rPr>
              <a:t>les éco-délégués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35841" y="-1258526"/>
            <a:ext cx="6864584" cy="12804052"/>
            <a:chOff x="0" y="0"/>
            <a:chExt cx="1807956" cy="33722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07956" cy="3372260"/>
            </a:xfrm>
            <a:custGeom>
              <a:avLst/>
              <a:gdLst/>
              <a:ahLst/>
              <a:cxnLst/>
              <a:rect l="l" t="t" r="r" b="b"/>
              <a:pathLst>
                <a:path w="1807956" h="3372260">
                  <a:moveTo>
                    <a:pt x="0" y="0"/>
                  </a:moveTo>
                  <a:lnTo>
                    <a:pt x="1807956" y="0"/>
                  </a:lnTo>
                  <a:lnTo>
                    <a:pt x="1807956" y="3372260"/>
                  </a:lnTo>
                  <a:lnTo>
                    <a:pt x="0" y="3372260"/>
                  </a:lnTo>
                  <a:close/>
                </a:path>
              </a:pathLst>
            </a:custGeom>
            <a:solidFill>
              <a:srgbClr val="48B28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1807956" cy="33722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749045" y="7966067"/>
            <a:ext cx="1589434" cy="1586170"/>
          </a:xfrm>
          <a:custGeom>
            <a:avLst/>
            <a:gdLst/>
            <a:ahLst/>
            <a:cxnLst/>
            <a:rect l="l" t="t" r="r" b="b"/>
            <a:pathLst>
              <a:path w="1589434" h="1586170">
                <a:moveTo>
                  <a:pt x="0" y="0"/>
                </a:moveTo>
                <a:lnTo>
                  <a:pt x="1589433" y="0"/>
                </a:lnTo>
                <a:lnTo>
                  <a:pt x="1589433" y="1586170"/>
                </a:lnTo>
                <a:lnTo>
                  <a:pt x="0" y="15861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325418" y="9033743"/>
            <a:ext cx="1698559" cy="1101576"/>
          </a:xfrm>
          <a:custGeom>
            <a:avLst/>
            <a:gdLst/>
            <a:ahLst/>
            <a:cxnLst/>
            <a:rect l="l" t="t" r="r" b="b"/>
            <a:pathLst>
              <a:path w="1698559" h="1101576">
                <a:moveTo>
                  <a:pt x="0" y="0"/>
                </a:moveTo>
                <a:lnTo>
                  <a:pt x="1698559" y="0"/>
                </a:lnTo>
                <a:lnTo>
                  <a:pt x="1698559" y="1101576"/>
                </a:lnTo>
                <a:lnTo>
                  <a:pt x="0" y="11015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362211" y="9261072"/>
            <a:ext cx="2399696" cy="646918"/>
          </a:xfrm>
          <a:custGeom>
            <a:avLst/>
            <a:gdLst/>
            <a:ahLst/>
            <a:cxnLst/>
            <a:rect l="l" t="t" r="r" b="b"/>
            <a:pathLst>
              <a:path w="2399696" h="646918">
                <a:moveTo>
                  <a:pt x="0" y="0"/>
                </a:moveTo>
                <a:lnTo>
                  <a:pt x="2399696" y="0"/>
                </a:lnTo>
                <a:lnTo>
                  <a:pt x="2399696" y="646918"/>
                </a:lnTo>
                <a:lnTo>
                  <a:pt x="0" y="6469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104807" y="9098168"/>
            <a:ext cx="1899968" cy="809822"/>
          </a:xfrm>
          <a:custGeom>
            <a:avLst/>
            <a:gdLst/>
            <a:ahLst/>
            <a:cxnLst/>
            <a:rect l="l" t="t" r="r" b="b"/>
            <a:pathLst>
              <a:path w="1899968" h="809822">
                <a:moveTo>
                  <a:pt x="0" y="0"/>
                </a:moveTo>
                <a:lnTo>
                  <a:pt x="1899968" y="0"/>
                </a:lnTo>
                <a:lnTo>
                  <a:pt x="1899968" y="809822"/>
                </a:lnTo>
                <a:lnTo>
                  <a:pt x="0" y="8098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161362" y="4686029"/>
            <a:ext cx="5796953" cy="4347715"/>
          </a:xfrm>
          <a:custGeom>
            <a:avLst/>
            <a:gdLst/>
            <a:ahLst/>
            <a:cxnLst/>
            <a:rect l="l" t="t" r="r" b="b"/>
            <a:pathLst>
              <a:path w="5796953" h="4347715">
                <a:moveTo>
                  <a:pt x="0" y="0"/>
                </a:moveTo>
                <a:lnTo>
                  <a:pt x="5796953" y="0"/>
                </a:lnTo>
                <a:lnTo>
                  <a:pt x="5796953" y="4347714"/>
                </a:lnTo>
                <a:lnTo>
                  <a:pt x="0" y="43477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161362" y="631979"/>
            <a:ext cx="6530560" cy="3675041"/>
          </a:xfrm>
          <a:custGeom>
            <a:avLst/>
            <a:gdLst/>
            <a:ahLst/>
            <a:cxnLst/>
            <a:rect l="l" t="t" r="r" b="b"/>
            <a:pathLst>
              <a:path w="6530560" h="3675041">
                <a:moveTo>
                  <a:pt x="0" y="0"/>
                </a:moveTo>
                <a:lnTo>
                  <a:pt x="6530560" y="0"/>
                </a:lnTo>
                <a:lnTo>
                  <a:pt x="6530560" y="3675041"/>
                </a:lnTo>
                <a:lnTo>
                  <a:pt x="0" y="36750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437938" y="6879756"/>
            <a:ext cx="3169196" cy="1112145"/>
          </a:xfrm>
          <a:custGeom>
            <a:avLst/>
            <a:gdLst/>
            <a:ahLst/>
            <a:cxnLst/>
            <a:rect l="l" t="t" r="r" b="b"/>
            <a:pathLst>
              <a:path w="3169196" h="1112145">
                <a:moveTo>
                  <a:pt x="0" y="0"/>
                </a:moveTo>
                <a:lnTo>
                  <a:pt x="3169196" y="0"/>
                </a:lnTo>
                <a:lnTo>
                  <a:pt x="3169196" y="1112145"/>
                </a:lnTo>
                <a:lnTo>
                  <a:pt x="0" y="111214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31157" y="1019175"/>
            <a:ext cx="4825209" cy="244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  <a:spcBef>
                <a:spcPct val="0"/>
              </a:spcBef>
            </a:pPr>
            <a:r>
              <a:rPr lang="en-US" sz="8000" spc="-160">
                <a:solidFill>
                  <a:srgbClr val="000000"/>
                </a:solidFill>
                <a:latin typeface="Antonio Bold"/>
              </a:rPr>
              <a:t>Deuxième animation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83655" y="9212064"/>
            <a:ext cx="644975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FFFFFF"/>
                </a:solidFill>
                <a:latin typeface="Open Sans Bold"/>
              </a:rPr>
              <a:t>36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174697" y="733425"/>
            <a:ext cx="5695678" cy="5467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60"/>
              </a:lnSpc>
            </a:pPr>
            <a:r>
              <a:rPr lang="en-US" sz="3300" spc="-66">
                <a:solidFill>
                  <a:srgbClr val="000000"/>
                </a:solidFill>
                <a:latin typeface="Open Sans"/>
              </a:rPr>
              <a:t>Eco-délégués de 1ère, terminales et BTS</a:t>
            </a:r>
          </a:p>
          <a:p>
            <a:pPr>
              <a:lnSpc>
                <a:spcPts val="3960"/>
              </a:lnSpc>
            </a:pPr>
            <a:endParaRPr/>
          </a:p>
          <a:p>
            <a:pPr marL="712525" lvl="1" indent="-356263">
              <a:lnSpc>
                <a:spcPts val="3960"/>
              </a:lnSpc>
              <a:buFont typeface="Arial"/>
              <a:buChar char="•"/>
            </a:pPr>
            <a:r>
              <a:rPr lang="en-US" sz="3300" spc="-66">
                <a:solidFill>
                  <a:srgbClr val="000000"/>
                </a:solidFill>
                <a:latin typeface="Open Sans"/>
              </a:rPr>
              <a:t>facilités à se saisir de la fresque</a:t>
            </a:r>
          </a:p>
          <a:p>
            <a:pPr>
              <a:lnSpc>
                <a:spcPts val="3960"/>
              </a:lnSpc>
            </a:pPr>
            <a:endParaRPr/>
          </a:p>
          <a:p>
            <a:pPr marL="712525" lvl="1" indent="-356263">
              <a:lnSpc>
                <a:spcPts val="3960"/>
              </a:lnSpc>
              <a:buFont typeface="Arial"/>
              <a:buChar char="•"/>
            </a:pPr>
            <a:r>
              <a:rPr lang="en-US" sz="3300" spc="-66">
                <a:solidFill>
                  <a:srgbClr val="000000"/>
                </a:solidFill>
                <a:latin typeface="Open Sans"/>
              </a:rPr>
              <a:t>deuxième fresque pour </a:t>
            </a:r>
          </a:p>
          <a:p>
            <a:pPr>
              <a:lnSpc>
                <a:spcPts val="3960"/>
              </a:lnSpc>
            </a:pPr>
            <a:endParaRPr/>
          </a:p>
          <a:p>
            <a:pPr marL="1425050" lvl="2" indent="-475017">
              <a:lnSpc>
                <a:spcPts val="3960"/>
              </a:lnSpc>
              <a:buFont typeface="Arial"/>
              <a:buChar char="⚬"/>
            </a:pPr>
            <a:r>
              <a:rPr lang="en-US" sz="3300" spc="-66">
                <a:solidFill>
                  <a:srgbClr val="000000"/>
                </a:solidFill>
                <a:latin typeface="Open Sans"/>
              </a:rPr>
              <a:t>les animateurs </a:t>
            </a:r>
          </a:p>
          <a:p>
            <a:pPr>
              <a:lnSpc>
                <a:spcPts val="3960"/>
              </a:lnSpc>
            </a:pPr>
            <a:endParaRPr/>
          </a:p>
          <a:p>
            <a:pPr marL="1425050" lvl="2" indent="-475017">
              <a:lnSpc>
                <a:spcPts val="3960"/>
              </a:lnSpc>
              <a:buFont typeface="Arial"/>
              <a:buChar char="⚬"/>
            </a:pPr>
            <a:r>
              <a:rPr lang="en-US" sz="3300" spc="-66">
                <a:solidFill>
                  <a:srgbClr val="000000"/>
                </a:solidFill>
                <a:latin typeface="Open Sans"/>
              </a:rPr>
              <a:t>des éco-délégués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92279" y="6112938"/>
            <a:ext cx="4502966" cy="1878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>
                <a:solidFill>
                  <a:srgbClr val="FAFAFA"/>
                </a:solidFill>
                <a:latin typeface="Open Sans Bold"/>
              </a:rPr>
              <a:t>Photos des ateliers du 12 février 2024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FAFAFA"/>
                </a:solidFill>
                <a:latin typeface="Open Sans Bold Italics"/>
              </a:rPr>
              <a:t>© C.Bonnet et © C.Brancard, 2024</a:t>
            </a:r>
          </a:p>
          <a:p>
            <a:pPr algn="ctr">
              <a:lnSpc>
                <a:spcPts val="4060"/>
              </a:lnSpc>
            </a:pP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35841" y="-1258526"/>
            <a:ext cx="6864584" cy="12804052"/>
            <a:chOff x="0" y="0"/>
            <a:chExt cx="1807956" cy="33722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07956" cy="3372260"/>
            </a:xfrm>
            <a:custGeom>
              <a:avLst/>
              <a:gdLst/>
              <a:ahLst/>
              <a:cxnLst/>
              <a:rect l="l" t="t" r="r" b="b"/>
              <a:pathLst>
                <a:path w="1807956" h="3372260">
                  <a:moveTo>
                    <a:pt x="0" y="0"/>
                  </a:moveTo>
                  <a:lnTo>
                    <a:pt x="1807956" y="0"/>
                  </a:lnTo>
                  <a:lnTo>
                    <a:pt x="1807956" y="3372260"/>
                  </a:lnTo>
                  <a:lnTo>
                    <a:pt x="0" y="3372260"/>
                  </a:lnTo>
                  <a:close/>
                </a:path>
              </a:pathLst>
            </a:custGeom>
            <a:solidFill>
              <a:srgbClr val="48B28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1807956" cy="33722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969680" y="5814814"/>
            <a:ext cx="2096153" cy="340625"/>
          </a:xfrm>
          <a:custGeom>
            <a:avLst/>
            <a:gdLst/>
            <a:ahLst/>
            <a:cxnLst/>
            <a:rect l="l" t="t" r="r" b="b"/>
            <a:pathLst>
              <a:path w="2096153" h="340625">
                <a:moveTo>
                  <a:pt x="0" y="0"/>
                </a:moveTo>
                <a:lnTo>
                  <a:pt x="2096153" y="0"/>
                </a:lnTo>
                <a:lnTo>
                  <a:pt x="2096153" y="340625"/>
                </a:lnTo>
                <a:lnTo>
                  <a:pt x="0" y="34062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400000">
            <a:off x="12085627" y="5832644"/>
            <a:ext cx="1876699" cy="304964"/>
          </a:xfrm>
          <a:custGeom>
            <a:avLst/>
            <a:gdLst/>
            <a:ahLst/>
            <a:cxnLst/>
            <a:rect l="l" t="t" r="r" b="b"/>
            <a:pathLst>
              <a:path w="1876699" h="304964">
                <a:moveTo>
                  <a:pt x="0" y="0"/>
                </a:moveTo>
                <a:lnTo>
                  <a:pt x="1876699" y="0"/>
                </a:lnTo>
                <a:lnTo>
                  <a:pt x="1876699" y="304964"/>
                </a:lnTo>
                <a:lnTo>
                  <a:pt x="0" y="30496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1969680" y="7085401"/>
            <a:ext cx="3317250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 spc="-60">
                <a:solidFill>
                  <a:srgbClr val="EA4335"/>
                </a:solidFill>
                <a:latin typeface="Open Sans Bold"/>
              </a:rPr>
              <a:t>Pas d’accord</a:t>
            </a:r>
          </a:p>
        </p:txBody>
      </p:sp>
      <p:sp>
        <p:nvSpPr>
          <p:cNvPr id="8" name="Freeform 8"/>
          <p:cNvSpPr/>
          <p:nvPr/>
        </p:nvSpPr>
        <p:spPr>
          <a:xfrm>
            <a:off x="11325418" y="9033743"/>
            <a:ext cx="1698559" cy="1101576"/>
          </a:xfrm>
          <a:custGeom>
            <a:avLst/>
            <a:gdLst/>
            <a:ahLst/>
            <a:cxnLst/>
            <a:rect l="l" t="t" r="r" b="b"/>
            <a:pathLst>
              <a:path w="1698559" h="1101576">
                <a:moveTo>
                  <a:pt x="0" y="0"/>
                </a:moveTo>
                <a:lnTo>
                  <a:pt x="1698559" y="0"/>
                </a:lnTo>
                <a:lnTo>
                  <a:pt x="1698559" y="1101576"/>
                </a:lnTo>
                <a:lnTo>
                  <a:pt x="0" y="11015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362211" y="9261072"/>
            <a:ext cx="2399696" cy="646918"/>
          </a:xfrm>
          <a:custGeom>
            <a:avLst/>
            <a:gdLst/>
            <a:ahLst/>
            <a:cxnLst/>
            <a:rect l="l" t="t" r="r" b="b"/>
            <a:pathLst>
              <a:path w="2399696" h="646918">
                <a:moveTo>
                  <a:pt x="0" y="0"/>
                </a:moveTo>
                <a:lnTo>
                  <a:pt x="2399696" y="0"/>
                </a:lnTo>
                <a:lnTo>
                  <a:pt x="2399696" y="646918"/>
                </a:lnTo>
                <a:lnTo>
                  <a:pt x="0" y="6469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104807" y="9098168"/>
            <a:ext cx="1899968" cy="809822"/>
          </a:xfrm>
          <a:custGeom>
            <a:avLst/>
            <a:gdLst/>
            <a:ahLst/>
            <a:cxnLst/>
            <a:rect l="l" t="t" r="r" b="b"/>
            <a:pathLst>
              <a:path w="1899968" h="809822">
                <a:moveTo>
                  <a:pt x="0" y="0"/>
                </a:moveTo>
                <a:lnTo>
                  <a:pt x="1899968" y="0"/>
                </a:lnTo>
                <a:lnTo>
                  <a:pt x="1899968" y="809822"/>
                </a:lnTo>
                <a:lnTo>
                  <a:pt x="0" y="8098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83655" y="4241987"/>
            <a:ext cx="8629450" cy="4856180"/>
          </a:xfrm>
          <a:custGeom>
            <a:avLst/>
            <a:gdLst/>
            <a:ahLst/>
            <a:cxnLst/>
            <a:rect l="l" t="t" r="r" b="b"/>
            <a:pathLst>
              <a:path w="8629450" h="4856180">
                <a:moveTo>
                  <a:pt x="0" y="0"/>
                </a:moveTo>
                <a:lnTo>
                  <a:pt x="8629450" y="0"/>
                </a:lnTo>
                <a:lnTo>
                  <a:pt x="8629450" y="4856181"/>
                </a:lnTo>
                <a:lnTo>
                  <a:pt x="0" y="48561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31157" y="1019175"/>
            <a:ext cx="4825209" cy="244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  <a:spcBef>
                <a:spcPct val="0"/>
              </a:spcBef>
            </a:pPr>
            <a:r>
              <a:rPr lang="en-US" sz="8000" spc="-160">
                <a:solidFill>
                  <a:srgbClr val="000000"/>
                </a:solidFill>
                <a:latin typeface="Antonio Bold"/>
              </a:rPr>
              <a:t>Débat mouvant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547969" y="1028700"/>
            <a:ext cx="11824039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60"/>
              </a:lnSpc>
            </a:pPr>
            <a:r>
              <a:rPr lang="en-US" sz="3300" spc="-66">
                <a:solidFill>
                  <a:srgbClr val="000000"/>
                </a:solidFill>
                <a:latin typeface="Open Sans Bold"/>
              </a:rPr>
              <a:t>Sujet 1 : </a:t>
            </a:r>
            <a:r>
              <a:rPr lang="en-US" sz="3300" spc="-66">
                <a:solidFill>
                  <a:srgbClr val="000000"/>
                </a:solidFill>
                <a:latin typeface="Open Sans"/>
              </a:rPr>
              <a:t>Pour réduire mon empreinte carbone, je trie mes déchets au lycée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547969" y="2895600"/>
            <a:ext cx="11824039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60"/>
              </a:lnSpc>
            </a:pPr>
            <a:r>
              <a:rPr lang="en-US" sz="3300" spc="-66">
                <a:solidFill>
                  <a:srgbClr val="000000"/>
                </a:solidFill>
                <a:latin typeface="Open Sans Bold"/>
              </a:rPr>
              <a:t>Sujet 2 : </a:t>
            </a:r>
            <a:r>
              <a:rPr lang="en-US" sz="3300" spc="-66">
                <a:solidFill>
                  <a:srgbClr val="000000"/>
                </a:solidFill>
                <a:latin typeface="Open Sans"/>
              </a:rPr>
              <a:t>Pour réduire mon empreinte carbone, je mange le repas végétarien au lycée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174697" y="4427652"/>
            <a:ext cx="3317250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 spc="-60">
                <a:solidFill>
                  <a:srgbClr val="6BAF00"/>
                </a:solidFill>
                <a:latin typeface="Open Sans Bold"/>
              </a:rPr>
              <a:t>D’accord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144000" y="5698239"/>
            <a:ext cx="3317250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 spc="-60">
                <a:solidFill>
                  <a:srgbClr val="38B6FF"/>
                </a:solidFill>
                <a:latin typeface="Open Sans Bold"/>
              </a:rPr>
              <a:t>Peu d’impact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562059" y="5698239"/>
            <a:ext cx="3671118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 spc="-60">
                <a:solidFill>
                  <a:srgbClr val="413BBF"/>
                </a:solidFill>
                <a:latin typeface="Open Sans Bold"/>
              </a:rPr>
              <a:t>Beaucoup d’impact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83655" y="9212064"/>
            <a:ext cx="644975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FFFFFF"/>
                </a:solidFill>
                <a:latin typeface="Open Sans Bold"/>
              </a:rPr>
              <a:t>37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770615" y="9134780"/>
            <a:ext cx="2142490" cy="349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Open Sans"/>
              </a:rPr>
              <a:t>© C.Bonnet, 2024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35841" y="-1258526"/>
            <a:ext cx="6864584" cy="12804052"/>
            <a:chOff x="0" y="0"/>
            <a:chExt cx="1807956" cy="33722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07956" cy="3372260"/>
            </a:xfrm>
            <a:custGeom>
              <a:avLst/>
              <a:gdLst/>
              <a:ahLst/>
              <a:cxnLst/>
              <a:rect l="l" t="t" r="r" b="b"/>
              <a:pathLst>
                <a:path w="1807956" h="3372260">
                  <a:moveTo>
                    <a:pt x="0" y="0"/>
                  </a:moveTo>
                  <a:lnTo>
                    <a:pt x="1807956" y="0"/>
                  </a:lnTo>
                  <a:lnTo>
                    <a:pt x="1807956" y="3372260"/>
                  </a:lnTo>
                  <a:lnTo>
                    <a:pt x="0" y="3372260"/>
                  </a:lnTo>
                  <a:close/>
                </a:path>
              </a:pathLst>
            </a:custGeom>
            <a:solidFill>
              <a:srgbClr val="48B28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1807956" cy="33722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547969" y="3288514"/>
            <a:ext cx="11824039" cy="4181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525" lvl="1" indent="-356263">
              <a:lnSpc>
                <a:spcPts val="5610"/>
              </a:lnSpc>
              <a:buFont typeface="Arial"/>
              <a:buChar char="•"/>
            </a:pPr>
            <a:r>
              <a:rPr lang="en-US" sz="3300" spc="-66">
                <a:solidFill>
                  <a:srgbClr val="000000"/>
                </a:solidFill>
                <a:latin typeface="Open Sans"/>
              </a:rPr>
              <a:t>9 classes visitées </a:t>
            </a:r>
          </a:p>
          <a:p>
            <a:pPr marL="712525" lvl="1" indent="-356263">
              <a:lnSpc>
                <a:spcPts val="5610"/>
              </a:lnSpc>
              <a:buFont typeface="Arial"/>
              <a:buChar char="•"/>
            </a:pPr>
            <a:r>
              <a:rPr lang="en-US" sz="3300" spc="-66">
                <a:solidFill>
                  <a:srgbClr val="000000"/>
                </a:solidFill>
                <a:latin typeface="Open Sans"/>
              </a:rPr>
              <a:t>4 élèves mobilisés pour la confection des déguisements </a:t>
            </a:r>
          </a:p>
          <a:p>
            <a:pPr marL="712525" lvl="1" indent="-356263">
              <a:lnSpc>
                <a:spcPts val="5610"/>
              </a:lnSpc>
              <a:buFont typeface="Arial"/>
              <a:buChar char="•"/>
            </a:pPr>
            <a:r>
              <a:rPr lang="en-US" sz="3300" spc="-66">
                <a:solidFill>
                  <a:srgbClr val="000000"/>
                </a:solidFill>
                <a:latin typeface="Open Sans"/>
              </a:rPr>
              <a:t>24 élèves mobilisés pour la fresque du climat </a:t>
            </a:r>
          </a:p>
          <a:p>
            <a:pPr marL="712525" lvl="1" indent="-356263">
              <a:lnSpc>
                <a:spcPts val="5610"/>
              </a:lnSpc>
              <a:buFont typeface="Arial"/>
              <a:buChar char="•"/>
            </a:pPr>
            <a:r>
              <a:rPr lang="en-US" sz="3300" spc="-66">
                <a:solidFill>
                  <a:srgbClr val="000000"/>
                </a:solidFill>
                <a:latin typeface="Open Sans"/>
              </a:rPr>
              <a:t>Débat mouvant : informer les élèves</a:t>
            </a:r>
          </a:p>
          <a:p>
            <a:pPr marL="712525" lvl="1" indent="-356263">
              <a:lnSpc>
                <a:spcPts val="5610"/>
              </a:lnSpc>
              <a:buFont typeface="Arial"/>
              <a:buChar char="•"/>
            </a:pPr>
            <a:r>
              <a:rPr lang="en-US" sz="3300" spc="-66">
                <a:solidFill>
                  <a:srgbClr val="000000"/>
                </a:solidFill>
                <a:latin typeface="Open Sans"/>
              </a:rPr>
              <a:t>Enquête de satisfaction méthode ROTI Agile pour les fresques du climat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824258" y="837016"/>
            <a:ext cx="11547750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  <a:spcBef>
                <a:spcPct val="0"/>
              </a:spcBef>
            </a:pPr>
            <a:r>
              <a:rPr lang="en-US" sz="8000" spc="-160">
                <a:solidFill>
                  <a:srgbClr val="000000"/>
                </a:solidFill>
                <a:latin typeface="Antonio Bold"/>
              </a:rPr>
              <a:t>Résultats de nos actions</a:t>
            </a:r>
          </a:p>
        </p:txBody>
      </p:sp>
      <p:sp>
        <p:nvSpPr>
          <p:cNvPr id="7" name="Freeform 7"/>
          <p:cNvSpPr/>
          <p:nvPr/>
        </p:nvSpPr>
        <p:spPr>
          <a:xfrm>
            <a:off x="11396647" y="9213999"/>
            <a:ext cx="1698559" cy="1101576"/>
          </a:xfrm>
          <a:custGeom>
            <a:avLst/>
            <a:gdLst/>
            <a:ahLst/>
            <a:cxnLst/>
            <a:rect l="l" t="t" r="r" b="b"/>
            <a:pathLst>
              <a:path w="1698559" h="1101576">
                <a:moveTo>
                  <a:pt x="0" y="0"/>
                </a:moveTo>
                <a:lnTo>
                  <a:pt x="1698559" y="0"/>
                </a:lnTo>
                <a:lnTo>
                  <a:pt x="1698559" y="1101576"/>
                </a:lnTo>
                <a:lnTo>
                  <a:pt x="0" y="11015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433440" y="9441328"/>
            <a:ext cx="2399696" cy="646918"/>
          </a:xfrm>
          <a:custGeom>
            <a:avLst/>
            <a:gdLst/>
            <a:ahLst/>
            <a:cxnLst/>
            <a:rect l="l" t="t" r="r" b="b"/>
            <a:pathLst>
              <a:path w="2399696" h="646918">
                <a:moveTo>
                  <a:pt x="0" y="0"/>
                </a:moveTo>
                <a:lnTo>
                  <a:pt x="2399696" y="0"/>
                </a:lnTo>
                <a:lnTo>
                  <a:pt x="2399696" y="646918"/>
                </a:lnTo>
                <a:lnTo>
                  <a:pt x="0" y="6469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176036" y="9278424"/>
            <a:ext cx="1899968" cy="809822"/>
          </a:xfrm>
          <a:custGeom>
            <a:avLst/>
            <a:gdLst/>
            <a:ahLst/>
            <a:cxnLst/>
            <a:rect l="l" t="t" r="r" b="b"/>
            <a:pathLst>
              <a:path w="1899968" h="809822">
                <a:moveTo>
                  <a:pt x="0" y="0"/>
                </a:moveTo>
                <a:lnTo>
                  <a:pt x="1899968" y="0"/>
                </a:lnTo>
                <a:lnTo>
                  <a:pt x="1899968" y="809822"/>
                </a:lnTo>
                <a:lnTo>
                  <a:pt x="0" y="809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83655" y="9212064"/>
            <a:ext cx="716413" cy="646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FFFFFF"/>
                </a:solidFill>
                <a:latin typeface="Open Sans Bold"/>
              </a:rPr>
              <a:t>38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35841" y="-1258526"/>
            <a:ext cx="6864584" cy="12804052"/>
            <a:chOff x="0" y="0"/>
            <a:chExt cx="1807956" cy="33722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07956" cy="3372260"/>
            </a:xfrm>
            <a:custGeom>
              <a:avLst/>
              <a:gdLst/>
              <a:ahLst/>
              <a:cxnLst/>
              <a:rect l="l" t="t" r="r" b="b"/>
              <a:pathLst>
                <a:path w="1807956" h="3372260">
                  <a:moveTo>
                    <a:pt x="0" y="0"/>
                  </a:moveTo>
                  <a:lnTo>
                    <a:pt x="1807956" y="0"/>
                  </a:lnTo>
                  <a:lnTo>
                    <a:pt x="1807956" y="3372260"/>
                  </a:lnTo>
                  <a:lnTo>
                    <a:pt x="0" y="3372260"/>
                  </a:lnTo>
                  <a:close/>
                </a:path>
              </a:pathLst>
            </a:custGeom>
            <a:solidFill>
              <a:srgbClr val="48B28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1807956" cy="33722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711550" y="216338"/>
            <a:ext cx="11547750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  <a:spcBef>
                <a:spcPct val="0"/>
              </a:spcBef>
            </a:pPr>
            <a:r>
              <a:rPr lang="en-US" sz="8000" spc="-160">
                <a:solidFill>
                  <a:srgbClr val="000000"/>
                </a:solidFill>
                <a:latin typeface="Antonio Bold"/>
              </a:rPr>
              <a:t>Enquête de satisfaction </a:t>
            </a:r>
          </a:p>
        </p:txBody>
      </p:sp>
      <p:sp>
        <p:nvSpPr>
          <p:cNvPr id="6" name="Freeform 6"/>
          <p:cNvSpPr/>
          <p:nvPr/>
        </p:nvSpPr>
        <p:spPr>
          <a:xfrm>
            <a:off x="5306808" y="1445063"/>
            <a:ext cx="11581259" cy="3781636"/>
          </a:xfrm>
          <a:custGeom>
            <a:avLst/>
            <a:gdLst/>
            <a:ahLst/>
            <a:cxnLst/>
            <a:rect l="l" t="t" r="r" b="b"/>
            <a:pathLst>
              <a:path w="11581259" h="3781636">
                <a:moveTo>
                  <a:pt x="0" y="0"/>
                </a:moveTo>
                <a:lnTo>
                  <a:pt x="11581260" y="0"/>
                </a:lnTo>
                <a:lnTo>
                  <a:pt x="11581260" y="3781635"/>
                </a:lnTo>
                <a:lnTo>
                  <a:pt x="0" y="37816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5306808" y="7202290"/>
          <a:ext cx="7315200" cy="2076450"/>
        </p:xfrm>
        <a:graphic>
          <a:graphicData uri="http://schemas.openxmlformats.org/drawingml/2006/table">
            <a:tbl>
              <a:tblPr/>
              <a:tblGrid>
                <a:gridCol w="3657600"/>
                <a:gridCol w="3657600"/>
              </a:tblGrid>
              <a:tr h="1038225"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Open Sans"/>
                        </a:rPr>
                        <a:t>Groupe 1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Open Sans"/>
                        </a:rPr>
                        <a:t>Groupe 2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8225"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Open Sans"/>
                        </a:rPr>
                        <a:t>3,6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DM Sans"/>
                        </a:rPr>
                        <a:t>3,75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extBox 8"/>
          <p:cNvSpPr txBox="1"/>
          <p:nvPr/>
        </p:nvSpPr>
        <p:spPr>
          <a:xfrm>
            <a:off x="5595951" y="5360048"/>
            <a:ext cx="1497846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0"/>
              </a:lnSpc>
            </a:pPr>
            <a:r>
              <a:rPr lang="en-US" sz="2375" spc="-47">
                <a:solidFill>
                  <a:srgbClr val="000000"/>
                </a:solidFill>
                <a:latin typeface="Open Sans"/>
              </a:rPr>
              <a:t>J’ai perdu mon temps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675913" y="5226698"/>
            <a:ext cx="1709821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0"/>
              </a:lnSpc>
            </a:pPr>
            <a:r>
              <a:rPr lang="en-US" sz="2375" spc="-47">
                <a:solidFill>
                  <a:srgbClr val="000000"/>
                </a:solidFill>
                <a:latin typeface="Open Sans"/>
              </a:rPr>
              <a:t>Je n’ai pas appris grand chose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966759" y="5143500"/>
            <a:ext cx="1317072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50"/>
              </a:lnSpc>
            </a:pPr>
            <a:r>
              <a:rPr lang="en-US" sz="2375" spc="-47">
                <a:solidFill>
                  <a:srgbClr val="000000"/>
                </a:solidFill>
                <a:latin typeface="Open Sans"/>
              </a:rPr>
              <a:t>Neutre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371719" y="5143500"/>
            <a:ext cx="1552721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0"/>
              </a:lnSpc>
            </a:pPr>
            <a:r>
              <a:rPr lang="en-US" sz="2375" spc="-47">
                <a:solidFill>
                  <a:srgbClr val="000000"/>
                </a:solidFill>
                <a:latin typeface="Open Sans"/>
              </a:rPr>
              <a:t>J’ai appris des choses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759314" y="4902848"/>
            <a:ext cx="2128753" cy="144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0"/>
              </a:lnSpc>
            </a:pPr>
            <a:r>
              <a:rPr lang="en-US" sz="2375" spc="-47">
                <a:solidFill>
                  <a:srgbClr val="000000"/>
                </a:solidFill>
                <a:latin typeface="Open Sans"/>
              </a:rPr>
              <a:t>Mon temps a été bien investi, j’ai beaucoup appris</a:t>
            </a:r>
          </a:p>
        </p:txBody>
      </p:sp>
      <p:sp>
        <p:nvSpPr>
          <p:cNvPr id="13" name="Freeform 13"/>
          <p:cNvSpPr/>
          <p:nvPr/>
        </p:nvSpPr>
        <p:spPr>
          <a:xfrm>
            <a:off x="1496451" y="7900730"/>
            <a:ext cx="1589434" cy="1586170"/>
          </a:xfrm>
          <a:custGeom>
            <a:avLst/>
            <a:gdLst/>
            <a:ahLst/>
            <a:cxnLst/>
            <a:rect l="l" t="t" r="r" b="b"/>
            <a:pathLst>
              <a:path w="1589434" h="1586170">
                <a:moveTo>
                  <a:pt x="0" y="0"/>
                </a:moveTo>
                <a:lnTo>
                  <a:pt x="1589433" y="0"/>
                </a:lnTo>
                <a:lnTo>
                  <a:pt x="1589433" y="1586170"/>
                </a:lnTo>
                <a:lnTo>
                  <a:pt x="0" y="15861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4928742" y="6703073"/>
            <a:ext cx="8564096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500" spc="-50">
                <a:solidFill>
                  <a:srgbClr val="000000"/>
                </a:solidFill>
                <a:latin typeface="Open Sans Bold"/>
              </a:rPr>
              <a:t>Tableau 2 : Résultats du ROTI de la Fresque du Climat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83655" y="9212064"/>
            <a:ext cx="716413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FFFFFF"/>
                </a:solidFill>
                <a:latin typeface="Open Sans Bold"/>
              </a:rPr>
              <a:t>39</a:t>
            </a:r>
          </a:p>
        </p:txBody>
      </p:sp>
      <p:sp>
        <p:nvSpPr>
          <p:cNvPr id="16" name="Freeform 16"/>
          <p:cNvSpPr/>
          <p:nvPr/>
        </p:nvSpPr>
        <p:spPr>
          <a:xfrm>
            <a:off x="11396647" y="9213999"/>
            <a:ext cx="1698559" cy="1101576"/>
          </a:xfrm>
          <a:custGeom>
            <a:avLst/>
            <a:gdLst/>
            <a:ahLst/>
            <a:cxnLst/>
            <a:rect l="l" t="t" r="r" b="b"/>
            <a:pathLst>
              <a:path w="1698559" h="1101576">
                <a:moveTo>
                  <a:pt x="0" y="0"/>
                </a:moveTo>
                <a:lnTo>
                  <a:pt x="1698559" y="0"/>
                </a:lnTo>
                <a:lnTo>
                  <a:pt x="1698559" y="1101576"/>
                </a:lnTo>
                <a:lnTo>
                  <a:pt x="0" y="11015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433440" y="9441328"/>
            <a:ext cx="2399696" cy="646918"/>
          </a:xfrm>
          <a:custGeom>
            <a:avLst/>
            <a:gdLst/>
            <a:ahLst/>
            <a:cxnLst/>
            <a:rect l="l" t="t" r="r" b="b"/>
            <a:pathLst>
              <a:path w="2399696" h="646918">
                <a:moveTo>
                  <a:pt x="0" y="0"/>
                </a:moveTo>
                <a:lnTo>
                  <a:pt x="2399696" y="0"/>
                </a:lnTo>
                <a:lnTo>
                  <a:pt x="2399696" y="646918"/>
                </a:lnTo>
                <a:lnTo>
                  <a:pt x="0" y="6469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176036" y="9278424"/>
            <a:ext cx="1899968" cy="809822"/>
          </a:xfrm>
          <a:custGeom>
            <a:avLst/>
            <a:gdLst/>
            <a:ahLst/>
            <a:cxnLst/>
            <a:rect l="l" t="t" r="r" b="b"/>
            <a:pathLst>
              <a:path w="1899968" h="809822">
                <a:moveTo>
                  <a:pt x="0" y="0"/>
                </a:moveTo>
                <a:lnTo>
                  <a:pt x="1899968" y="0"/>
                </a:lnTo>
                <a:lnTo>
                  <a:pt x="1899968" y="809822"/>
                </a:lnTo>
                <a:lnTo>
                  <a:pt x="0" y="8098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B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72555" y="285750"/>
            <a:ext cx="2498424" cy="2498424"/>
          </a:xfrm>
          <a:custGeom>
            <a:avLst/>
            <a:gdLst/>
            <a:ahLst/>
            <a:cxnLst/>
            <a:rect l="l" t="t" r="r" b="b"/>
            <a:pathLst>
              <a:path w="2498424" h="2498424">
                <a:moveTo>
                  <a:pt x="0" y="0"/>
                </a:moveTo>
                <a:lnTo>
                  <a:pt x="2498424" y="0"/>
                </a:lnTo>
                <a:lnTo>
                  <a:pt x="2498424" y="2498424"/>
                </a:lnTo>
                <a:lnTo>
                  <a:pt x="0" y="24984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0" y="8437880"/>
            <a:ext cx="18281541" cy="184912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Freeform 4"/>
          <p:cNvSpPr/>
          <p:nvPr/>
        </p:nvSpPr>
        <p:spPr>
          <a:xfrm>
            <a:off x="410530" y="6122408"/>
            <a:ext cx="2987706" cy="2315472"/>
          </a:xfrm>
          <a:custGeom>
            <a:avLst/>
            <a:gdLst/>
            <a:ahLst/>
            <a:cxnLst/>
            <a:rect l="l" t="t" r="r" b="b"/>
            <a:pathLst>
              <a:path w="2987706" h="2315472">
                <a:moveTo>
                  <a:pt x="0" y="0"/>
                </a:moveTo>
                <a:lnTo>
                  <a:pt x="2987706" y="0"/>
                </a:lnTo>
                <a:lnTo>
                  <a:pt x="2987706" y="2315472"/>
                </a:lnTo>
                <a:lnTo>
                  <a:pt x="0" y="23154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0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0" y="3914775"/>
            <a:ext cx="18288000" cy="244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  <a:spcBef>
                <a:spcPct val="0"/>
              </a:spcBef>
            </a:pPr>
            <a:r>
              <a:rPr lang="en-US" sz="8000" spc="-160">
                <a:solidFill>
                  <a:srgbClr val="FFFFFF"/>
                </a:solidFill>
                <a:latin typeface="Antonio Bold"/>
              </a:rPr>
              <a:t> Gestion des déchets des bâtiments de la restauration et de l’internat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10530" y="9212065"/>
            <a:ext cx="253722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48B281"/>
                </a:solidFill>
                <a:latin typeface="Open Sans Bold"/>
              </a:rPr>
              <a:t>4</a:t>
            </a:r>
          </a:p>
        </p:txBody>
      </p:sp>
      <p:sp>
        <p:nvSpPr>
          <p:cNvPr id="7" name="Freeform 7"/>
          <p:cNvSpPr/>
          <p:nvPr/>
        </p:nvSpPr>
        <p:spPr>
          <a:xfrm>
            <a:off x="11325418" y="9033743"/>
            <a:ext cx="1698559" cy="1101576"/>
          </a:xfrm>
          <a:custGeom>
            <a:avLst/>
            <a:gdLst/>
            <a:ahLst/>
            <a:cxnLst/>
            <a:rect l="l" t="t" r="r" b="b"/>
            <a:pathLst>
              <a:path w="1698559" h="1101576">
                <a:moveTo>
                  <a:pt x="0" y="0"/>
                </a:moveTo>
                <a:lnTo>
                  <a:pt x="1698559" y="0"/>
                </a:lnTo>
                <a:lnTo>
                  <a:pt x="1698559" y="1101576"/>
                </a:lnTo>
                <a:lnTo>
                  <a:pt x="0" y="11015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362211" y="9261072"/>
            <a:ext cx="2399696" cy="646918"/>
          </a:xfrm>
          <a:custGeom>
            <a:avLst/>
            <a:gdLst/>
            <a:ahLst/>
            <a:cxnLst/>
            <a:rect l="l" t="t" r="r" b="b"/>
            <a:pathLst>
              <a:path w="2399696" h="646918">
                <a:moveTo>
                  <a:pt x="0" y="0"/>
                </a:moveTo>
                <a:lnTo>
                  <a:pt x="2399696" y="0"/>
                </a:lnTo>
                <a:lnTo>
                  <a:pt x="2399696" y="646918"/>
                </a:lnTo>
                <a:lnTo>
                  <a:pt x="0" y="6469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104807" y="9098168"/>
            <a:ext cx="1899968" cy="809822"/>
          </a:xfrm>
          <a:custGeom>
            <a:avLst/>
            <a:gdLst/>
            <a:ahLst/>
            <a:cxnLst/>
            <a:rect l="l" t="t" r="r" b="b"/>
            <a:pathLst>
              <a:path w="1899968" h="809822">
                <a:moveTo>
                  <a:pt x="0" y="0"/>
                </a:moveTo>
                <a:lnTo>
                  <a:pt x="1899968" y="0"/>
                </a:lnTo>
                <a:lnTo>
                  <a:pt x="1899968" y="809822"/>
                </a:lnTo>
                <a:lnTo>
                  <a:pt x="0" y="8098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8009518" y="1328662"/>
            <a:ext cx="2268963" cy="2268963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599"/>
                </a:lnSpc>
              </a:pPr>
              <a:r>
                <a:rPr lang="en-US" sz="7999">
                  <a:solidFill>
                    <a:srgbClr val="48B281"/>
                  </a:solidFill>
                  <a:latin typeface="Antonio Bold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35841" y="-1258526"/>
            <a:ext cx="6864584" cy="12804052"/>
            <a:chOff x="0" y="0"/>
            <a:chExt cx="1807956" cy="33722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07956" cy="3372260"/>
            </a:xfrm>
            <a:custGeom>
              <a:avLst/>
              <a:gdLst/>
              <a:ahLst/>
              <a:cxnLst/>
              <a:rect l="l" t="t" r="r" b="b"/>
              <a:pathLst>
                <a:path w="1807956" h="3372260">
                  <a:moveTo>
                    <a:pt x="0" y="0"/>
                  </a:moveTo>
                  <a:lnTo>
                    <a:pt x="1807956" y="0"/>
                  </a:lnTo>
                  <a:lnTo>
                    <a:pt x="1807956" y="3372260"/>
                  </a:lnTo>
                  <a:lnTo>
                    <a:pt x="0" y="3372260"/>
                  </a:lnTo>
                  <a:close/>
                </a:path>
              </a:pathLst>
            </a:custGeom>
            <a:solidFill>
              <a:srgbClr val="48B28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1807956" cy="33722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711550" y="409575"/>
            <a:ext cx="11547750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  <a:spcBef>
                <a:spcPct val="0"/>
              </a:spcBef>
            </a:pPr>
            <a:r>
              <a:rPr lang="en-US" sz="8000" spc="-160">
                <a:solidFill>
                  <a:srgbClr val="000000"/>
                </a:solidFill>
                <a:latin typeface="Antonio Bold"/>
              </a:rPr>
              <a:t>Préconisations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999266" y="2798538"/>
            <a:ext cx="12972319" cy="445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525" lvl="1" indent="-356263">
              <a:lnSpc>
                <a:spcPts val="3960"/>
              </a:lnSpc>
              <a:buFont typeface="Arial"/>
              <a:buChar char="•"/>
            </a:pPr>
            <a:r>
              <a:rPr lang="en-US" sz="3300" spc="-66">
                <a:solidFill>
                  <a:srgbClr val="000000"/>
                </a:solidFill>
                <a:latin typeface="Open Sans"/>
              </a:rPr>
              <a:t>Créer un logo pour pouvoir identifier les éco-délégués</a:t>
            </a:r>
          </a:p>
          <a:p>
            <a:pPr>
              <a:lnSpc>
                <a:spcPts val="3960"/>
              </a:lnSpc>
            </a:pPr>
            <a:endParaRPr/>
          </a:p>
          <a:p>
            <a:pPr marL="712525" lvl="1" indent="-356263">
              <a:lnSpc>
                <a:spcPts val="3960"/>
              </a:lnSpc>
              <a:buFont typeface="Arial"/>
              <a:buChar char="•"/>
            </a:pPr>
            <a:r>
              <a:rPr lang="en-US" sz="3300" spc="-66">
                <a:solidFill>
                  <a:srgbClr val="000000"/>
                </a:solidFill>
                <a:latin typeface="Open Sans"/>
              </a:rPr>
              <a:t>Continuer les échanges avec l’équipe communication du lycée </a:t>
            </a:r>
          </a:p>
          <a:p>
            <a:pPr>
              <a:lnSpc>
                <a:spcPts val="3960"/>
              </a:lnSpc>
            </a:pPr>
            <a:endParaRPr/>
          </a:p>
          <a:p>
            <a:pPr marL="712525" lvl="1" indent="-356263">
              <a:lnSpc>
                <a:spcPts val="3960"/>
              </a:lnSpc>
              <a:buFont typeface="Arial"/>
              <a:buChar char="•"/>
            </a:pPr>
            <a:r>
              <a:rPr lang="en-US" sz="3300" spc="-66">
                <a:solidFill>
                  <a:srgbClr val="000000"/>
                </a:solidFill>
                <a:latin typeface="Open Sans"/>
              </a:rPr>
              <a:t>Continuer des actions de sensibilisation pour lutter contre la désinformation des lycéens </a:t>
            </a:r>
          </a:p>
          <a:p>
            <a:pPr>
              <a:lnSpc>
                <a:spcPts val="3960"/>
              </a:lnSpc>
            </a:pPr>
            <a:endParaRPr/>
          </a:p>
          <a:p>
            <a:pPr marL="712525" lvl="1" indent="-356263">
              <a:lnSpc>
                <a:spcPts val="3960"/>
              </a:lnSpc>
              <a:buFont typeface="Arial"/>
              <a:buChar char="•"/>
            </a:pPr>
            <a:r>
              <a:rPr lang="en-US" sz="3300" spc="-66">
                <a:solidFill>
                  <a:srgbClr val="000000"/>
                </a:solidFill>
                <a:latin typeface="Open Sans"/>
              </a:rPr>
              <a:t>Créer des temps dédiés pour les éco-délégués afin qu’ils puissent réfléchir à des actions à mettre en place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83655" y="9212064"/>
            <a:ext cx="859289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FFFFF"/>
                </a:solidFill>
                <a:latin typeface="Open Sans Bold"/>
              </a:rPr>
              <a:t>40</a:t>
            </a:r>
          </a:p>
        </p:txBody>
      </p:sp>
      <p:sp>
        <p:nvSpPr>
          <p:cNvPr id="8" name="Freeform 8"/>
          <p:cNvSpPr/>
          <p:nvPr/>
        </p:nvSpPr>
        <p:spPr>
          <a:xfrm>
            <a:off x="11396647" y="9213999"/>
            <a:ext cx="1698559" cy="1101576"/>
          </a:xfrm>
          <a:custGeom>
            <a:avLst/>
            <a:gdLst/>
            <a:ahLst/>
            <a:cxnLst/>
            <a:rect l="l" t="t" r="r" b="b"/>
            <a:pathLst>
              <a:path w="1698559" h="1101576">
                <a:moveTo>
                  <a:pt x="0" y="0"/>
                </a:moveTo>
                <a:lnTo>
                  <a:pt x="1698559" y="0"/>
                </a:lnTo>
                <a:lnTo>
                  <a:pt x="1698559" y="1101576"/>
                </a:lnTo>
                <a:lnTo>
                  <a:pt x="0" y="11015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433440" y="9441328"/>
            <a:ext cx="2399696" cy="646918"/>
          </a:xfrm>
          <a:custGeom>
            <a:avLst/>
            <a:gdLst/>
            <a:ahLst/>
            <a:cxnLst/>
            <a:rect l="l" t="t" r="r" b="b"/>
            <a:pathLst>
              <a:path w="2399696" h="646918">
                <a:moveTo>
                  <a:pt x="0" y="0"/>
                </a:moveTo>
                <a:lnTo>
                  <a:pt x="2399696" y="0"/>
                </a:lnTo>
                <a:lnTo>
                  <a:pt x="2399696" y="646918"/>
                </a:lnTo>
                <a:lnTo>
                  <a:pt x="0" y="6469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176036" y="9278424"/>
            <a:ext cx="1899968" cy="809822"/>
          </a:xfrm>
          <a:custGeom>
            <a:avLst/>
            <a:gdLst/>
            <a:ahLst/>
            <a:cxnLst/>
            <a:rect l="l" t="t" r="r" b="b"/>
            <a:pathLst>
              <a:path w="1899968" h="809822">
                <a:moveTo>
                  <a:pt x="0" y="0"/>
                </a:moveTo>
                <a:lnTo>
                  <a:pt x="1899968" y="0"/>
                </a:lnTo>
                <a:lnTo>
                  <a:pt x="1899968" y="809822"/>
                </a:lnTo>
                <a:lnTo>
                  <a:pt x="0" y="809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551443" y="4051323"/>
            <a:ext cx="12281694" cy="1455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Open Sans Bold"/>
              </a:rPr>
              <a:t>Nous vous remercions de votre écoute, de votre disponibilité et de votre accueil</a:t>
            </a:r>
          </a:p>
        </p:txBody>
      </p:sp>
      <p:grpSp>
        <p:nvGrpSpPr>
          <p:cNvPr id="3" name="Group 3"/>
          <p:cNvGrpSpPr/>
          <p:nvPr/>
        </p:nvGrpSpPr>
        <p:grpSpPr>
          <a:xfrm rot="2047689">
            <a:off x="-4442134" y="-3547553"/>
            <a:ext cx="7380188" cy="13202997"/>
            <a:chOff x="0" y="0"/>
            <a:chExt cx="1943753" cy="34773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43753" cy="3477332"/>
            </a:xfrm>
            <a:custGeom>
              <a:avLst/>
              <a:gdLst/>
              <a:ahLst/>
              <a:cxnLst/>
              <a:rect l="l" t="t" r="r" b="b"/>
              <a:pathLst>
                <a:path w="1943753" h="3477332">
                  <a:moveTo>
                    <a:pt x="0" y="0"/>
                  </a:moveTo>
                  <a:lnTo>
                    <a:pt x="1943753" y="0"/>
                  </a:lnTo>
                  <a:lnTo>
                    <a:pt x="1943753" y="3477332"/>
                  </a:lnTo>
                  <a:lnTo>
                    <a:pt x="0" y="3477332"/>
                  </a:lnTo>
                  <a:close/>
                </a:path>
              </a:pathLst>
            </a:custGeom>
            <a:solidFill>
              <a:srgbClr val="48B281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943753" cy="34773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83655" y="9212064"/>
            <a:ext cx="716413" cy="646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48B281"/>
                </a:solidFill>
                <a:latin typeface="Open Sans Bold"/>
              </a:rPr>
              <a:t>41</a:t>
            </a:r>
          </a:p>
        </p:txBody>
      </p:sp>
      <p:sp>
        <p:nvSpPr>
          <p:cNvPr id="7" name="Freeform 7"/>
          <p:cNvSpPr/>
          <p:nvPr/>
        </p:nvSpPr>
        <p:spPr>
          <a:xfrm>
            <a:off x="11396647" y="9213999"/>
            <a:ext cx="1698559" cy="1101576"/>
          </a:xfrm>
          <a:custGeom>
            <a:avLst/>
            <a:gdLst/>
            <a:ahLst/>
            <a:cxnLst/>
            <a:rect l="l" t="t" r="r" b="b"/>
            <a:pathLst>
              <a:path w="1698559" h="1101576">
                <a:moveTo>
                  <a:pt x="0" y="0"/>
                </a:moveTo>
                <a:lnTo>
                  <a:pt x="1698559" y="0"/>
                </a:lnTo>
                <a:lnTo>
                  <a:pt x="1698559" y="1101576"/>
                </a:lnTo>
                <a:lnTo>
                  <a:pt x="0" y="11015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433440" y="9441328"/>
            <a:ext cx="2399696" cy="646918"/>
          </a:xfrm>
          <a:custGeom>
            <a:avLst/>
            <a:gdLst/>
            <a:ahLst/>
            <a:cxnLst/>
            <a:rect l="l" t="t" r="r" b="b"/>
            <a:pathLst>
              <a:path w="2399696" h="646918">
                <a:moveTo>
                  <a:pt x="0" y="0"/>
                </a:moveTo>
                <a:lnTo>
                  <a:pt x="2399696" y="0"/>
                </a:lnTo>
                <a:lnTo>
                  <a:pt x="2399696" y="646918"/>
                </a:lnTo>
                <a:lnTo>
                  <a:pt x="0" y="6469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176036" y="9278424"/>
            <a:ext cx="1899968" cy="809822"/>
          </a:xfrm>
          <a:custGeom>
            <a:avLst/>
            <a:gdLst/>
            <a:ahLst/>
            <a:cxnLst/>
            <a:rect l="l" t="t" r="r" b="b"/>
            <a:pathLst>
              <a:path w="1899968" h="809822">
                <a:moveTo>
                  <a:pt x="0" y="0"/>
                </a:moveTo>
                <a:lnTo>
                  <a:pt x="1899968" y="0"/>
                </a:lnTo>
                <a:lnTo>
                  <a:pt x="1899968" y="809822"/>
                </a:lnTo>
                <a:lnTo>
                  <a:pt x="0" y="809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784963"/>
            <a:chOff x="0" y="0"/>
            <a:chExt cx="4816593" cy="4701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470114"/>
            </a:xfrm>
            <a:custGeom>
              <a:avLst/>
              <a:gdLst/>
              <a:ahLst/>
              <a:cxnLst/>
              <a:rect l="l" t="t" r="r" b="b"/>
              <a:pathLst>
                <a:path w="4816592" h="470114">
                  <a:moveTo>
                    <a:pt x="0" y="0"/>
                  </a:moveTo>
                  <a:lnTo>
                    <a:pt x="4816592" y="0"/>
                  </a:lnTo>
                  <a:lnTo>
                    <a:pt x="4816592" y="470114"/>
                  </a:lnTo>
                  <a:lnTo>
                    <a:pt x="0" y="470114"/>
                  </a:lnTo>
                  <a:close/>
                </a:path>
              </a:pathLst>
            </a:custGeom>
            <a:solidFill>
              <a:srgbClr val="48B28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816593" cy="4701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569226" y="1979267"/>
            <a:ext cx="13149548" cy="8094184"/>
          </a:xfrm>
          <a:custGeom>
            <a:avLst/>
            <a:gdLst/>
            <a:ahLst/>
            <a:cxnLst/>
            <a:rect l="l" t="t" r="r" b="b"/>
            <a:pathLst>
              <a:path w="13149548" h="8094184">
                <a:moveTo>
                  <a:pt x="0" y="0"/>
                </a:moveTo>
                <a:lnTo>
                  <a:pt x="13149548" y="0"/>
                </a:lnTo>
                <a:lnTo>
                  <a:pt x="13149548" y="8094183"/>
                </a:lnTo>
                <a:lnTo>
                  <a:pt x="0" y="80941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83655" y="9212064"/>
            <a:ext cx="859289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48B281"/>
                </a:solidFill>
                <a:latin typeface="Open Sans Bold"/>
              </a:rPr>
              <a:t>42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62776" y="122566"/>
            <a:ext cx="15962448" cy="130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7200" dirty="0">
                <a:solidFill>
                  <a:srgbClr val="FCFCFC"/>
                </a:solidFill>
                <a:latin typeface="Antonio Bold"/>
              </a:rPr>
              <a:t>Tableau </a:t>
            </a:r>
            <a:r>
              <a:rPr lang="en-US" sz="7200" dirty="0" err="1">
                <a:solidFill>
                  <a:srgbClr val="FCFCFC"/>
                </a:solidFill>
                <a:latin typeface="Antonio Bold"/>
              </a:rPr>
              <a:t>récapitulatif</a:t>
            </a:r>
            <a:r>
              <a:rPr lang="en-US" sz="7200" dirty="0">
                <a:solidFill>
                  <a:srgbClr val="FCFCFC"/>
                </a:solidFill>
                <a:latin typeface="Antonio Bold"/>
              </a:rPr>
              <a:t> des </a:t>
            </a:r>
            <a:r>
              <a:rPr lang="en-US" sz="7200" dirty="0" err="1">
                <a:solidFill>
                  <a:srgbClr val="FCFCFC"/>
                </a:solidFill>
                <a:latin typeface="Antonio Bold"/>
              </a:rPr>
              <a:t>préconisations</a:t>
            </a:r>
            <a:endParaRPr lang="en-US" sz="7200" dirty="0">
              <a:solidFill>
                <a:srgbClr val="FCFCFC"/>
              </a:solidFill>
              <a:latin typeface="Antonio 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87135" y="-9285764"/>
            <a:ext cx="13313729" cy="12318669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8B281"/>
            </a:solidFill>
          </p:spPr>
        </p:sp>
      </p:grpSp>
      <p:sp>
        <p:nvSpPr>
          <p:cNvPr id="4" name="AutoShape 4"/>
          <p:cNvSpPr/>
          <p:nvPr/>
        </p:nvSpPr>
        <p:spPr>
          <a:xfrm>
            <a:off x="0" y="8882062"/>
            <a:ext cx="18288000" cy="1404938"/>
          </a:xfrm>
          <a:prstGeom prst="rect">
            <a:avLst/>
          </a:prstGeom>
          <a:solidFill>
            <a:srgbClr val="48B281"/>
          </a:solidFill>
        </p:spPr>
      </p:sp>
      <p:sp>
        <p:nvSpPr>
          <p:cNvPr id="5" name="Freeform 5"/>
          <p:cNvSpPr/>
          <p:nvPr/>
        </p:nvSpPr>
        <p:spPr>
          <a:xfrm>
            <a:off x="511770" y="1934186"/>
            <a:ext cx="4900779" cy="3453449"/>
          </a:xfrm>
          <a:custGeom>
            <a:avLst/>
            <a:gdLst/>
            <a:ahLst/>
            <a:cxnLst/>
            <a:rect l="l" t="t" r="r" b="b"/>
            <a:pathLst>
              <a:path w="4900779" h="3453449">
                <a:moveTo>
                  <a:pt x="0" y="0"/>
                </a:moveTo>
                <a:lnTo>
                  <a:pt x="4900779" y="0"/>
                </a:lnTo>
                <a:lnTo>
                  <a:pt x="4900779" y="3453449"/>
                </a:lnTo>
                <a:lnTo>
                  <a:pt x="0" y="34534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16" b="-321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551524" y="3717653"/>
            <a:ext cx="5184952" cy="3339963"/>
          </a:xfrm>
          <a:custGeom>
            <a:avLst/>
            <a:gdLst/>
            <a:ahLst/>
            <a:cxnLst/>
            <a:rect l="l" t="t" r="r" b="b"/>
            <a:pathLst>
              <a:path w="5184952" h="3339963">
                <a:moveTo>
                  <a:pt x="0" y="0"/>
                </a:moveTo>
                <a:lnTo>
                  <a:pt x="5184952" y="0"/>
                </a:lnTo>
                <a:lnTo>
                  <a:pt x="5184952" y="3339964"/>
                </a:lnTo>
                <a:lnTo>
                  <a:pt x="0" y="33399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560016" y="1934186"/>
            <a:ext cx="3699284" cy="4932379"/>
          </a:xfrm>
          <a:custGeom>
            <a:avLst/>
            <a:gdLst/>
            <a:ahLst/>
            <a:cxnLst/>
            <a:rect l="l" t="t" r="r" b="b"/>
            <a:pathLst>
              <a:path w="3699284" h="4932379">
                <a:moveTo>
                  <a:pt x="0" y="0"/>
                </a:moveTo>
                <a:lnTo>
                  <a:pt x="3699284" y="0"/>
                </a:lnTo>
                <a:lnTo>
                  <a:pt x="3699284" y="4932379"/>
                </a:lnTo>
                <a:lnTo>
                  <a:pt x="0" y="49323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325418" y="9033743"/>
            <a:ext cx="1698559" cy="1101576"/>
          </a:xfrm>
          <a:custGeom>
            <a:avLst/>
            <a:gdLst/>
            <a:ahLst/>
            <a:cxnLst/>
            <a:rect l="l" t="t" r="r" b="b"/>
            <a:pathLst>
              <a:path w="1698559" h="1101576">
                <a:moveTo>
                  <a:pt x="0" y="0"/>
                </a:moveTo>
                <a:lnTo>
                  <a:pt x="1698559" y="0"/>
                </a:lnTo>
                <a:lnTo>
                  <a:pt x="1698559" y="1101576"/>
                </a:lnTo>
                <a:lnTo>
                  <a:pt x="0" y="11015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362211" y="9261072"/>
            <a:ext cx="2399696" cy="646918"/>
          </a:xfrm>
          <a:custGeom>
            <a:avLst/>
            <a:gdLst/>
            <a:ahLst/>
            <a:cxnLst/>
            <a:rect l="l" t="t" r="r" b="b"/>
            <a:pathLst>
              <a:path w="2399696" h="646918">
                <a:moveTo>
                  <a:pt x="0" y="0"/>
                </a:moveTo>
                <a:lnTo>
                  <a:pt x="2399696" y="0"/>
                </a:lnTo>
                <a:lnTo>
                  <a:pt x="2399696" y="646918"/>
                </a:lnTo>
                <a:lnTo>
                  <a:pt x="0" y="6469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104807" y="9098168"/>
            <a:ext cx="1899968" cy="809822"/>
          </a:xfrm>
          <a:custGeom>
            <a:avLst/>
            <a:gdLst/>
            <a:ahLst/>
            <a:cxnLst/>
            <a:rect l="l" t="t" r="r" b="b"/>
            <a:pathLst>
              <a:path w="1899968" h="809822">
                <a:moveTo>
                  <a:pt x="0" y="0"/>
                </a:moveTo>
                <a:lnTo>
                  <a:pt x="1899968" y="0"/>
                </a:lnTo>
                <a:lnTo>
                  <a:pt x="1899968" y="809822"/>
                </a:lnTo>
                <a:lnTo>
                  <a:pt x="0" y="8098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152960" y="485742"/>
            <a:ext cx="9982080" cy="962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679"/>
              </a:lnSpc>
            </a:pPr>
            <a:r>
              <a:rPr lang="en-US" sz="6399" spc="-127">
                <a:solidFill>
                  <a:srgbClr val="FFFFFF"/>
                </a:solidFill>
                <a:latin typeface="Antonio Bold"/>
              </a:rPr>
              <a:t>Les déchets de la restauration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11770" y="6239465"/>
            <a:ext cx="4900779" cy="2384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80"/>
              </a:lnSpc>
            </a:pPr>
            <a:endParaRPr/>
          </a:p>
          <a:p>
            <a:pPr marL="582943" lvl="1" indent="-291471" algn="just">
              <a:lnSpc>
                <a:spcPts val="378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Open Sans"/>
              </a:rPr>
              <a:t>Déchets non alimentaires </a:t>
            </a:r>
          </a:p>
          <a:p>
            <a:pPr marL="582943" lvl="1" indent="-291471" algn="just">
              <a:lnSpc>
                <a:spcPts val="378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Open Sans"/>
              </a:rPr>
              <a:t>Déchets alimentaires </a:t>
            </a:r>
          </a:p>
          <a:p>
            <a:pPr algn="ctr">
              <a:lnSpc>
                <a:spcPts val="3780"/>
              </a:lnSpc>
            </a:pPr>
            <a:r>
              <a:rPr lang="en-US" sz="2700">
                <a:solidFill>
                  <a:srgbClr val="000000"/>
                </a:solidFill>
                <a:latin typeface="Open Sans"/>
              </a:rPr>
              <a:t>( à laisser sur le plateau)</a:t>
            </a:r>
          </a:p>
          <a:p>
            <a:pPr marL="582943" lvl="1" indent="-291471" algn="just">
              <a:lnSpc>
                <a:spcPts val="378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Open Sans"/>
              </a:rPr>
              <a:t>Pain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297279" y="7163432"/>
            <a:ext cx="4707495" cy="1364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>
                <a:solidFill>
                  <a:srgbClr val="48B281"/>
                </a:solidFill>
                <a:latin typeface="Open Sans Bold"/>
              </a:rPr>
              <a:t>Immersion à la plonge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48B281"/>
                </a:solidFill>
                <a:latin typeface="Open Sans Bold Italics"/>
              </a:rPr>
              <a:t>© S. VEILLON, 2023</a:t>
            </a:r>
          </a:p>
          <a:p>
            <a:pPr algn="ctr">
              <a:lnSpc>
                <a:spcPts val="4060"/>
              </a:lnSpc>
            </a:pPr>
            <a:endParaRPr/>
          </a:p>
        </p:txBody>
      </p:sp>
      <p:sp>
        <p:nvSpPr>
          <p:cNvPr id="14" name="TextBox 14"/>
          <p:cNvSpPr txBox="1"/>
          <p:nvPr/>
        </p:nvSpPr>
        <p:spPr>
          <a:xfrm>
            <a:off x="6349971" y="7258958"/>
            <a:ext cx="5386505" cy="1364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>
                <a:solidFill>
                  <a:srgbClr val="48B281"/>
                </a:solidFill>
                <a:latin typeface="Open Sans Bold"/>
              </a:rPr>
              <a:t>Un tri des déchets imparfait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48B281"/>
                </a:solidFill>
                <a:latin typeface="Open Sans Bold Italics"/>
              </a:rPr>
              <a:t>© L. MOSCOU, 2023</a:t>
            </a:r>
          </a:p>
          <a:p>
            <a:pPr algn="ctr">
              <a:lnSpc>
                <a:spcPts val="4060"/>
              </a:lnSpc>
            </a:pPr>
            <a:endParaRPr/>
          </a:p>
        </p:txBody>
      </p:sp>
      <p:sp>
        <p:nvSpPr>
          <p:cNvPr id="15" name="TextBox 15"/>
          <p:cNvSpPr txBox="1"/>
          <p:nvPr/>
        </p:nvSpPr>
        <p:spPr>
          <a:xfrm>
            <a:off x="413349" y="5466390"/>
            <a:ext cx="5097621" cy="140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48B281"/>
                </a:solidFill>
                <a:latin typeface="Open Sans Bold"/>
              </a:rPr>
              <a:t>Tri à la source des déchets 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48B281"/>
                </a:solidFill>
                <a:latin typeface="Open Sans Bold Italics"/>
              </a:rPr>
              <a:t>© H. LE BRUN, 2023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48B281"/>
                </a:solidFill>
                <a:latin typeface="Open Sans Bold"/>
              </a:rPr>
              <a:t>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10530" y="9212065"/>
            <a:ext cx="253722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FFFFF"/>
                </a:solidFill>
                <a:latin typeface="Open Sans Bold"/>
              </a:rPr>
              <a:t>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55254" y="1925097"/>
            <a:ext cx="5246370" cy="524637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23443" r="-23443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405117" y="1925097"/>
            <a:ext cx="5246370" cy="524637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17622" r="-17622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7971566" y="4822031"/>
            <a:ext cx="1259713" cy="1283784"/>
          </a:xfrm>
          <a:custGeom>
            <a:avLst/>
            <a:gdLst/>
            <a:ahLst/>
            <a:cxnLst/>
            <a:rect l="l" t="t" r="r" b="b"/>
            <a:pathLst>
              <a:path w="1259713" h="1283784">
                <a:moveTo>
                  <a:pt x="0" y="0"/>
                </a:moveTo>
                <a:lnTo>
                  <a:pt x="1259713" y="0"/>
                </a:lnTo>
                <a:lnTo>
                  <a:pt x="1259713" y="1283784"/>
                </a:lnTo>
                <a:lnTo>
                  <a:pt x="0" y="12837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780799" y="7391764"/>
            <a:ext cx="4870688" cy="1012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>
                <a:solidFill>
                  <a:srgbClr val="48B281"/>
                </a:solidFill>
                <a:latin typeface="Open Sans Bold"/>
              </a:rPr>
              <a:t>Observer le gaspillage alimentaire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5132329">
            <a:off x="15459867" y="-169041"/>
            <a:ext cx="4433724" cy="2586339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>
            <a:off x="0" y="9098168"/>
            <a:ext cx="18288000" cy="1188832"/>
          </a:xfrm>
          <a:prstGeom prst="rect">
            <a:avLst/>
          </a:prstGeom>
          <a:solidFill>
            <a:srgbClr val="48B281"/>
          </a:solidFill>
        </p:spPr>
      </p:sp>
      <p:sp>
        <p:nvSpPr>
          <p:cNvPr id="10" name="Freeform 10"/>
          <p:cNvSpPr/>
          <p:nvPr/>
        </p:nvSpPr>
        <p:spPr>
          <a:xfrm>
            <a:off x="11325418" y="9033743"/>
            <a:ext cx="1698559" cy="1101576"/>
          </a:xfrm>
          <a:custGeom>
            <a:avLst/>
            <a:gdLst/>
            <a:ahLst/>
            <a:cxnLst/>
            <a:rect l="l" t="t" r="r" b="b"/>
            <a:pathLst>
              <a:path w="1698559" h="1101576">
                <a:moveTo>
                  <a:pt x="0" y="0"/>
                </a:moveTo>
                <a:lnTo>
                  <a:pt x="1698559" y="0"/>
                </a:lnTo>
                <a:lnTo>
                  <a:pt x="1698559" y="1101576"/>
                </a:lnTo>
                <a:lnTo>
                  <a:pt x="0" y="11015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362211" y="9261072"/>
            <a:ext cx="2399696" cy="646918"/>
          </a:xfrm>
          <a:custGeom>
            <a:avLst/>
            <a:gdLst/>
            <a:ahLst/>
            <a:cxnLst/>
            <a:rect l="l" t="t" r="r" b="b"/>
            <a:pathLst>
              <a:path w="2399696" h="646918">
                <a:moveTo>
                  <a:pt x="0" y="0"/>
                </a:moveTo>
                <a:lnTo>
                  <a:pt x="2399696" y="0"/>
                </a:lnTo>
                <a:lnTo>
                  <a:pt x="2399696" y="646918"/>
                </a:lnTo>
                <a:lnTo>
                  <a:pt x="0" y="6469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104807" y="9098168"/>
            <a:ext cx="1899968" cy="809822"/>
          </a:xfrm>
          <a:custGeom>
            <a:avLst/>
            <a:gdLst/>
            <a:ahLst/>
            <a:cxnLst/>
            <a:rect l="l" t="t" r="r" b="b"/>
            <a:pathLst>
              <a:path w="1899968" h="809822">
                <a:moveTo>
                  <a:pt x="0" y="0"/>
                </a:moveTo>
                <a:lnTo>
                  <a:pt x="1899968" y="0"/>
                </a:lnTo>
                <a:lnTo>
                  <a:pt x="1899968" y="809822"/>
                </a:lnTo>
                <a:lnTo>
                  <a:pt x="0" y="80982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84397" y="7441312"/>
            <a:ext cx="1096402" cy="657841"/>
          </a:xfrm>
          <a:custGeom>
            <a:avLst/>
            <a:gdLst/>
            <a:ahLst/>
            <a:cxnLst/>
            <a:rect l="l" t="t" r="r" b="b"/>
            <a:pathLst>
              <a:path w="1096402" h="657841">
                <a:moveTo>
                  <a:pt x="0" y="0"/>
                </a:moveTo>
                <a:lnTo>
                  <a:pt x="1096402" y="0"/>
                </a:lnTo>
                <a:lnTo>
                  <a:pt x="1096402" y="657841"/>
                </a:lnTo>
                <a:lnTo>
                  <a:pt x="0" y="6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313475" y="1925097"/>
            <a:ext cx="2579792" cy="2652122"/>
          </a:xfrm>
          <a:custGeom>
            <a:avLst/>
            <a:gdLst/>
            <a:ahLst/>
            <a:cxnLst/>
            <a:rect l="l" t="t" r="r" b="b"/>
            <a:pathLst>
              <a:path w="2579792" h="2652122">
                <a:moveTo>
                  <a:pt x="0" y="0"/>
                </a:moveTo>
                <a:lnTo>
                  <a:pt x="2579791" y="0"/>
                </a:lnTo>
                <a:lnTo>
                  <a:pt x="2579791" y="2652122"/>
                </a:lnTo>
                <a:lnTo>
                  <a:pt x="0" y="26521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997722" y="283349"/>
            <a:ext cx="10292557" cy="100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0"/>
              </a:lnSpc>
              <a:spcBef>
                <a:spcPct val="0"/>
              </a:spcBef>
            </a:pPr>
            <a:r>
              <a:rPr lang="en-US" sz="6600" spc="-132">
                <a:solidFill>
                  <a:srgbClr val="48B281"/>
                </a:solidFill>
                <a:latin typeface="Antonio Bold"/>
              </a:rPr>
              <a:t> Les déchets dans la restauration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997523" y="7391764"/>
            <a:ext cx="6361832" cy="497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>
                <a:solidFill>
                  <a:srgbClr val="48B281"/>
                </a:solidFill>
                <a:latin typeface="Open Sans Bold"/>
              </a:rPr>
              <a:t>Réaliser un questionnaire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945945" y="8524691"/>
            <a:ext cx="2164715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 spc="-40">
                <a:solidFill>
                  <a:srgbClr val="48B281"/>
                </a:solidFill>
                <a:latin typeface="Open Sans Bold Italics"/>
              </a:rPr>
              <a:t>© S. VEILLON, 2023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096081" y="8089628"/>
            <a:ext cx="2164715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 spc="-40">
                <a:solidFill>
                  <a:srgbClr val="48B281"/>
                </a:solidFill>
                <a:latin typeface="Open Sans Bold Italics"/>
              </a:rPr>
              <a:t>© S. VEILLON, 2023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10530" y="9212065"/>
            <a:ext cx="253722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FFFFF"/>
                </a:solidFill>
                <a:latin typeface="Open Sans Bold"/>
              </a:rPr>
              <a:t>6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00068" y="3714740"/>
            <a:ext cx="17712926" cy="3819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68" lvl="1" indent="-356234" algn="just">
              <a:lnSpc>
                <a:spcPts val="7787"/>
              </a:lnSpc>
              <a:buFont typeface="Arial"/>
              <a:buChar char="•"/>
            </a:pPr>
            <a:r>
              <a:rPr lang="en-US" sz="3299" spc="-65" dirty="0" err="1">
                <a:solidFill>
                  <a:srgbClr val="000000"/>
                </a:solidFill>
                <a:latin typeface="Open Sans"/>
              </a:rPr>
              <a:t>Déposer</a:t>
            </a:r>
            <a:r>
              <a:rPr lang="en-US" sz="3299" spc="-65" dirty="0">
                <a:solidFill>
                  <a:srgbClr val="000000"/>
                </a:solidFill>
                <a:latin typeface="Open Sans"/>
              </a:rPr>
              <a:t> le pain </a:t>
            </a:r>
            <a:r>
              <a:rPr lang="en-US" sz="3299" spc="-65" dirty="0" err="1">
                <a:solidFill>
                  <a:srgbClr val="000000"/>
                </a:solidFill>
                <a:latin typeface="Open Sans"/>
              </a:rPr>
              <a:t>sur</a:t>
            </a:r>
            <a:r>
              <a:rPr lang="en-US" sz="3299" spc="-65" dirty="0">
                <a:solidFill>
                  <a:srgbClr val="000000"/>
                </a:solidFill>
                <a:latin typeface="Open Sans"/>
              </a:rPr>
              <a:t> les </a:t>
            </a:r>
            <a:r>
              <a:rPr lang="en-US" sz="3299" spc="-65" dirty="0" err="1">
                <a:solidFill>
                  <a:srgbClr val="000000"/>
                </a:solidFill>
                <a:latin typeface="Open Sans"/>
              </a:rPr>
              <a:t>plateaux</a:t>
            </a:r>
            <a:r>
              <a:rPr lang="en-US" sz="3299" spc="-65" dirty="0">
                <a:solidFill>
                  <a:srgbClr val="000000"/>
                </a:solidFill>
                <a:latin typeface="Open Sans"/>
              </a:rPr>
              <a:t> avec les </a:t>
            </a:r>
            <a:r>
              <a:rPr lang="en-US" sz="3299" spc="-65" dirty="0" err="1">
                <a:solidFill>
                  <a:srgbClr val="000000"/>
                </a:solidFill>
                <a:latin typeface="Open Sans"/>
              </a:rPr>
              <a:t>autres</a:t>
            </a:r>
            <a:r>
              <a:rPr lang="en-US" sz="3299" spc="-65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99" spc="-65" dirty="0" err="1">
                <a:solidFill>
                  <a:srgbClr val="000000"/>
                </a:solidFill>
                <a:latin typeface="Open Sans"/>
              </a:rPr>
              <a:t>déchets</a:t>
            </a:r>
            <a:r>
              <a:rPr lang="en-US" sz="3299" spc="-65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99" spc="-65" dirty="0" err="1">
                <a:solidFill>
                  <a:srgbClr val="000000"/>
                </a:solidFill>
                <a:latin typeface="Open Sans"/>
              </a:rPr>
              <a:t>alimentaires</a:t>
            </a:r>
            <a:endParaRPr lang="en-US" sz="3299" spc="-65" dirty="0">
              <a:solidFill>
                <a:srgbClr val="000000"/>
              </a:solidFill>
              <a:latin typeface="Open Sans"/>
            </a:endParaRPr>
          </a:p>
          <a:p>
            <a:pPr marL="712468" lvl="1" indent="-356234" algn="just">
              <a:lnSpc>
                <a:spcPts val="7787"/>
              </a:lnSpc>
              <a:buFont typeface="Arial"/>
              <a:buChar char="•"/>
            </a:pPr>
            <a:r>
              <a:rPr lang="en-US" sz="3299" spc="-65" dirty="0" err="1">
                <a:solidFill>
                  <a:srgbClr val="000000"/>
                </a:solidFill>
                <a:latin typeface="Open Sans"/>
              </a:rPr>
              <a:t>Supprimer</a:t>
            </a:r>
            <a:r>
              <a:rPr lang="en-US" sz="3299" spc="-65" dirty="0">
                <a:solidFill>
                  <a:srgbClr val="000000"/>
                </a:solidFill>
                <a:latin typeface="Open Sans"/>
              </a:rPr>
              <a:t> le </a:t>
            </a:r>
            <a:r>
              <a:rPr lang="en-US" sz="3299" spc="-65" dirty="0" err="1">
                <a:solidFill>
                  <a:srgbClr val="000000"/>
                </a:solidFill>
                <a:latin typeface="Open Sans"/>
              </a:rPr>
              <a:t>bac</a:t>
            </a:r>
            <a:r>
              <a:rPr lang="en-US" sz="3299" spc="-65" dirty="0">
                <a:solidFill>
                  <a:srgbClr val="000000"/>
                </a:solidFill>
                <a:latin typeface="Open Sans"/>
              </a:rPr>
              <a:t> de </a:t>
            </a:r>
            <a:r>
              <a:rPr lang="en-US" sz="3299" spc="-65" dirty="0" err="1">
                <a:solidFill>
                  <a:srgbClr val="000000"/>
                </a:solidFill>
                <a:latin typeface="Open Sans"/>
              </a:rPr>
              <a:t>collecte</a:t>
            </a:r>
            <a:r>
              <a:rPr lang="en-US" sz="3299" spc="-65" dirty="0">
                <a:solidFill>
                  <a:srgbClr val="000000"/>
                </a:solidFill>
                <a:latin typeface="Open Sans"/>
              </a:rPr>
              <a:t> pour le pain</a:t>
            </a:r>
          </a:p>
          <a:p>
            <a:pPr marL="712468" lvl="1" indent="-356234" algn="just">
              <a:lnSpc>
                <a:spcPts val="7787"/>
              </a:lnSpc>
              <a:buFont typeface="Arial"/>
              <a:buChar char="•"/>
            </a:pPr>
            <a:r>
              <a:rPr lang="en-US" sz="3299" spc="-65" dirty="0">
                <a:solidFill>
                  <a:srgbClr val="000000"/>
                </a:solidFill>
                <a:latin typeface="Open Sans"/>
              </a:rPr>
              <a:t>Simplifier les </a:t>
            </a:r>
            <a:r>
              <a:rPr lang="en-US" sz="3299" spc="-65" dirty="0" err="1">
                <a:solidFill>
                  <a:srgbClr val="000000"/>
                </a:solidFill>
                <a:latin typeface="Open Sans"/>
              </a:rPr>
              <a:t>consignes</a:t>
            </a:r>
            <a:r>
              <a:rPr lang="en-US" sz="3299" spc="-65" dirty="0">
                <a:solidFill>
                  <a:srgbClr val="000000"/>
                </a:solidFill>
                <a:latin typeface="Open Sans"/>
              </a:rPr>
              <a:t> de tri</a:t>
            </a:r>
          </a:p>
          <a:p>
            <a:pPr marL="712468" lvl="1" indent="-356234" algn="just">
              <a:lnSpc>
                <a:spcPts val="7787"/>
              </a:lnSpc>
              <a:buFont typeface="Arial"/>
              <a:buChar char="•"/>
            </a:pPr>
            <a:r>
              <a:rPr lang="en-US" sz="3299" spc="-65" dirty="0" err="1">
                <a:solidFill>
                  <a:srgbClr val="000000"/>
                </a:solidFill>
                <a:latin typeface="Open Sans"/>
              </a:rPr>
              <a:t>Mettre</a:t>
            </a:r>
            <a:r>
              <a:rPr lang="en-US" sz="3299" spc="-65" dirty="0">
                <a:solidFill>
                  <a:srgbClr val="000000"/>
                </a:solidFill>
                <a:latin typeface="Open Sans"/>
              </a:rPr>
              <a:t> à disposition un petit </a:t>
            </a:r>
            <a:r>
              <a:rPr lang="en-US" sz="3299" spc="-65" dirty="0" err="1">
                <a:solidFill>
                  <a:srgbClr val="000000"/>
                </a:solidFill>
                <a:latin typeface="Open Sans"/>
              </a:rPr>
              <a:t>réfrigérateur</a:t>
            </a:r>
            <a:r>
              <a:rPr lang="en-US" sz="3299" spc="-65" dirty="0">
                <a:solidFill>
                  <a:srgbClr val="000000"/>
                </a:solidFill>
                <a:latin typeface="Open Sans"/>
              </a:rPr>
              <a:t> au centre de la </a:t>
            </a:r>
            <a:r>
              <a:rPr lang="en-US" sz="3299" spc="-65" dirty="0" err="1">
                <a:solidFill>
                  <a:srgbClr val="000000"/>
                </a:solidFill>
                <a:latin typeface="Open Sans"/>
              </a:rPr>
              <a:t>salle</a:t>
            </a:r>
            <a:r>
              <a:rPr lang="en-US" sz="3299" spc="-65" dirty="0">
                <a:solidFill>
                  <a:srgbClr val="000000"/>
                </a:solidFill>
                <a:latin typeface="Open Sans"/>
              </a:rPr>
              <a:t> de </a:t>
            </a:r>
            <a:r>
              <a:rPr lang="en-US" sz="3299" spc="-65" dirty="0" err="1">
                <a:solidFill>
                  <a:srgbClr val="000000"/>
                </a:solidFill>
                <a:latin typeface="Open Sans"/>
              </a:rPr>
              <a:t>restauration</a:t>
            </a:r>
            <a:endParaRPr lang="en-US" sz="3299" spc="-65" dirty="0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5132329">
            <a:off x="14972805" y="-98275"/>
            <a:ext cx="5091816" cy="297022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321793">
            <a:off x="-1517208" y="7514546"/>
            <a:ext cx="5091816" cy="2970226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1653947" y="1028700"/>
            <a:ext cx="1219200" cy="1219200"/>
          </a:xfrm>
          <a:custGeom>
            <a:avLst/>
            <a:gdLst/>
            <a:ahLst/>
            <a:cxnLst/>
            <a:rect l="l" t="t" r="r" b="b"/>
            <a:pathLst>
              <a:path w="1219200" h="1219200">
                <a:moveTo>
                  <a:pt x="0" y="0"/>
                </a:moveTo>
                <a:lnTo>
                  <a:pt x="1219200" y="0"/>
                </a:lnTo>
                <a:lnTo>
                  <a:pt x="1219200" y="1219200"/>
                </a:lnTo>
                <a:lnTo>
                  <a:pt x="0" y="12192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643274" y="785782"/>
            <a:ext cx="10912912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  <a:spcBef>
                <a:spcPct val="0"/>
              </a:spcBef>
            </a:pPr>
            <a:r>
              <a:rPr lang="en-US" sz="8000" spc="-160" dirty="0">
                <a:solidFill>
                  <a:srgbClr val="48B281"/>
                </a:solidFill>
                <a:latin typeface="Antonio Bold"/>
              </a:rPr>
              <a:t>Propositions </a:t>
            </a:r>
            <a:r>
              <a:rPr lang="en-US" sz="8000" spc="-160" dirty="0" err="1">
                <a:solidFill>
                  <a:srgbClr val="48B281"/>
                </a:solidFill>
                <a:latin typeface="Antonio Bold"/>
              </a:rPr>
              <a:t>d’améliorations</a:t>
            </a:r>
            <a:endParaRPr lang="en-US" sz="8000" spc="-160" dirty="0">
              <a:solidFill>
                <a:srgbClr val="48B281"/>
              </a:solidFill>
              <a:latin typeface="Antonio Bold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0" y="8882062"/>
            <a:ext cx="18288000" cy="1404938"/>
          </a:xfrm>
          <a:prstGeom prst="rect">
            <a:avLst/>
          </a:prstGeom>
          <a:solidFill>
            <a:srgbClr val="48B281"/>
          </a:solidFill>
        </p:spPr>
      </p:sp>
      <p:sp>
        <p:nvSpPr>
          <p:cNvPr id="8" name="AutoShape 8"/>
          <p:cNvSpPr/>
          <p:nvPr/>
        </p:nvSpPr>
        <p:spPr>
          <a:xfrm>
            <a:off x="0" y="8882062"/>
            <a:ext cx="18288000" cy="1404938"/>
          </a:xfrm>
          <a:prstGeom prst="rect">
            <a:avLst/>
          </a:prstGeom>
          <a:solidFill>
            <a:srgbClr val="48B281"/>
          </a:solidFill>
        </p:spPr>
      </p:sp>
      <p:sp>
        <p:nvSpPr>
          <p:cNvPr id="9" name="Freeform 9"/>
          <p:cNvSpPr/>
          <p:nvPr/>
        </p:nvSpPr>
        <p:spPr>
          <a:xfrm>
            <a:off x="11325418" y="9033743"/>
            <a:ext cx="1698559" cy="1101576"/>
          </a:xfrm>
          <a:custGeom>
            <a:avLst/>
            <a:gdLst/>
            <a:ahLst/>
            <a:cxnLst/>
            <a:rect l="l" t="t" r="r" b="b"/>
            <a:pathLst>
              <a:path w="1698559" h="1101576">
                <a:moveTo>
                  <a:pt x="0" y="0"/>
                </a:moveTo>
                <a:lnTo>
                  <a:pt x="1698559" y="0"/>
                </a:lnTo>
                <a:lnTo>
                  <a:pt x="1698559" y="1101576"/>
                </a:lnTo>
                <a:lnTo>
                  <a:pt x="0" y="11015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362211" y="9261072"/>
            <a:ext cx="2399696" cy="646918"/>
          </a:xfrm>
          <a:custGeom>
            <a:avLst/>
            <a:gdLst/>
            <a:ahLst/>
            <a:cxnLst/>
            <a:rect l="l" t="t" r="r" b="b"/>
            <a:pathLst>
              <a:path w="2399696" h="646918">
                <a:moveTo>
                  <a:pt x="0" y="0"/>
                </a:moveTo>
                <a:lnTo>
                  <a:pt x="2399696" y="0"/>
                </a:lnTo>
                <a:lnTo>
                  <a:pt x="2399696" y="646918"/>
                </a:lnTo>
                <a:lnTo>
                  <a:pt x="0" y="6469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104807" y="9098168"/>
            <a:ext cx="1899968" cy="809822"/>
          </a:xfrm>
          <a:custGeom>
            <a:avLst/>
            <a:gdLst/>
            <a:ahLst/>
            <a:cxnLst/>
            <a:rect l="l" t="t" r="r" b="b"/>
            <a:pathLst>
              <a:path w="1899968" h="809822">
                <a:moveTo>
                  <a:pt x="0" y="0"/>
                </a:moveTo>
                <a:lnTo>
                  <a:pt x="1899968" y="0"/>
                </a:lnTo>
                <a:lnTo>
                  <a:pt x="1899968" y="809822"/>
                </a:lnTo>
                <a:lnTo>
                  <a:pt x="0" y="8098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10530" y="9212065"/>
            <a:ext cx="253722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FFFFF"/>
                </a:solidFill>
                <a:latin typeface="Open Sans Bold"/>
              </a:rPr>
              <a:t>7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844671" y="-8214633"/>
            <a:ext cx="9460564" cy="13313729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8B281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4053642" y="410264"/>
            <a:ext cx="11042621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40"/>
              </a:lnSpc>
            </a:pPr>
            <a:r>
              <a:rPr lang="en-US" sz="7200" spc="-144">
                <a:solidFill>
                  <a:srgbClr val="FFFFFF"/>
                </a:solidFill>
                <a:latin typeface="Antonio Bold"/>
              </a:rPr>
              <a:t>Les déchets dans la cafétéria 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7660898" y="3476679"/>
            <a:ext cx="3828109" cy="382810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16666" r="-16666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457383" y="7450414"/>
            <a:ext cx="5340831" cy="136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>
                <a:solidFill>
                  <a:srgbClr val="48B281"/>
                </a:solidFill>
                <a:latin typeface="Open Sans Bold"/>
              </a:rPr>
              <a:t>Poubelles OMR uniquement,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48B281"/>
                </a:solidFill>
                <a:latin typeface="Open Sans Bold Italics"/>
              </a:rPr>
              <a:t>© H. LE BRUN, 2023</a:t>
            </a:r>
          </a:p>
          <a:p>
            <a:pPr algn="ctr">
              <a:lnSpc>
                <a:spcPts val="4060"/>
              </a:lnSpc>
            </a:pPr>
            <a:endParaRPr/>
          </a:p>
        </p:txBody>
      </p:sp>
      <p:sp>
        <p:nvSpPr>
          <p:cNvPr id="8" name="AutoShape 8"/>
          <p:cNvSpPr/>
          <p:nvPr/>
        </p:nvSpPr>
        <p:spPr>
          <a:xfrm>
            <a:off x="0" y="8882062"/>
            <a:ext cx="18288000" cy="1404938"/>
          </a:xfrm>
          <a:prstGeom prst="rect">
            <a:avLst/>
          </a:prstGeom>
          <a:solidFill>
            <a:srgbClr val="48B281"/>
          </a:solidFill>
        </p:spPr>
      </p:sp>
      <p:sp>
        <p:nvSpPr>
          <p:cNvPr id="9" name="TextBox 9"/>
          <p:cNvSpPr txBox="1"/>
          <p:nvPr/>
        </p:nvSpPr>
        <p:spPr>
          <a:xfrm>
            <a:off x="7017432" y="7450414"/>
            <a:ext cx="5115042" cy="1824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48B281"/>
                </a:solidFill>
                <a:latin typeface="Open Sans Bold"/>
              </a:rPr>
              <a:t>Déchets issus des produits vendus au comptoir,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48B281"/>
                </a:solidFill>
                <a:latin typeface="Open Sans Bold Italics"/>
              </a:rPr>
              <a:t>© S. VEILLON, 2023</a:t>
            </a:r>
          </a:p>
          <a:p>
            <a:pPr algn="ctr">
              <a:lnSpc>
                <a:spcPts val="3919"/>
              </a:lnSpc>
            </a:pPr>
            <a:endParaRPr/>
          </a:p>
        </p:txBody>
      </p:sp>
      <p:sp>
        <p:nvSpPr>
          <p:cNvPr id="10" name="TextBox 10"/>
          <p:cNvSpPr txBox="1"/>
          <p:nvPr/>
        </p:nvSpPr>
        <p:spPr>
          <a:xfrm>
            <a:off x="12947575" y="7450414"/>
            <a:ext cx="4307641" cy="136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>
                <a:solidFill>
                  <a:srgbClr val="48B281"/>
                </a:solidFill>
                <a:latin typeface="Open Sans Bold"/>
              </a:rPr>
              <a:t>Bac de tri sélectif  360L,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48B281"/>
                </a:solidFill>
                <a:latin typeface="Open Sans Bold Italics"/>
              </a:rPr>
              <a:t>© S. VEILLON, 2023</a:t>
            </a:r>
          </a:p>
          <a:p>
            <a:pPr algn="ctr">
              <a:lnSpc>
                <a:spcPts val="4060"/>
              </a:lnSpc>
            </a:pPr>
            <a:r>
              <a:rPr lang="en-US" sz="2900">
                <a:solidFill>
                  <a:srgbClr val="48B281"/>
                </a:solidFill>
                <a:latin typeface="Open Sans Bold"/>
              </a:rPr>
              <a:t> </a:t>
            </a:r>
          </a:p>
        </p:txBody>
      </p:sp>
      <p:sp>
        <p:nvSpPr>
          <p:cNvPr id="11" name="Freeform 11"/>
          <p:cNvSpPr/>
          <p:nvPr/>
        </p:nvSpPr>
        <p:spPr>
          <a:xfrm>
            <a:off x="11325418" y="9033743"/>
            <a:ext cx="1698559" cy="1101576"/>
          </a:xfrm>
          <a:custGeom>
            <a:avLst/>
            <a:gdLst/>
            <a:ahLst/>
            <a:cxnLst/>
            <a:rect l="l" t="t" r="r" b="b"/>
            <a:pathLst>
              <a:path w="1698559" h="1101576">
                <a:moveTo>
                  <a:pt x="0" y="0"/>
                </a:moveTo>
                <a:lnTo>
                  <a:pt x="1698559" y="0"/>
                </a:lnTo>
                <a:lnTo>
                  <a:pt x="1698559" y="1101576"/>
                </a:lnTo>
                <a:lnTo>
                  <a:pt x="0" y="11015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362211" y="9261072"/>
            <a:ext cx="2399696" cy="646918"/>
          </a:xfrm>
          <a:custGeom>
            <a:avLst/>
            <a:gdLst/>
            <a:ahLst/>
            <a:cxnLst/>
            <a:rect l="l" t="t" r="r" b="b"/>
            <a:pathLst>
              <a:path w="2399696" h="646918">
                <a:moveTo>
                  <a:pt x="0" y="0"/>
                </a:moveTo>
                <a:lnTo>
                  <a:pt x="2399696" y="0"/>
                </a:lnTo>
                <a:lnTo>
                  <a:pt x="2399696" y="646918"/>
                </a:lnTo>
                <a:lnTo>
                  <a:pt x="0" y="6469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104807" y="9098168"/>
            <a:ext cx="1899968" cy="809822"/>
          </a:xfrm>
          <a:custGeom>
            <a:avLst/>
            <a:gdLst/>
            <a:ahLst/>
            <a:cxnLst/>
            <a:rect l="l" t="t" r="r" b="b"/>
            <a:pathLst>
              <a:path w="1899968" h="809822">
                <a:moveTo>
                  <a:pt x="0" y="0"/>
                </a:moveTo>
                <a:lnTo>
                  <a:pt x="1899968" y="0"/>
                </a:lnTo>
                <a:lnTo>
                  <a:pt x="1899968" y="809822"/>
                </a:lnTo>
                <a:lnTo>
                  <a:pt x="0" y="8098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3408803" y="3458264"/>
            <a:ext cx="3828109" cy="3828109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t="-16666" b="-16666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1213744" y="3476679"/>
            <a:ext cx="3828109" cy="3828109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t="-16666" b="-16666"/>
              </a:stretch>
            </a:blipFill>
          </p:spPr>
        </p:sp>
      </p:grpSp>
      <p:sp>
        <p:nvSpPr>
          <p:cNvPr id="18" name="TextBox 18"/>
          <p:cNvSpPr txBox="1"/>
          <p:nvPr/>
        </p:nvSpPr>
        <p:spPr>
          <a:xfrm>
            <a:off x="410530" y="9212065"/>
            <a:ext cx="253722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FFFFF"/>
                </a:solidFill>
                <a:latin typeface="Open Sans Bold"/>
              </a:rPr>
              <a:t>8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43076" y="3500426"/>
            <a:ext cx="14683194" cy="4685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68" lvl="1" indent="-356234" algn="just">
              <a:lnSpc>
                <a:spcPts val="5774"/>
              </a:lnSpc>
              <a:buFont typeface="Arial"/>
              <a:buChar char="•"/>
            </a:pPr>
            <a:r>
              <a:rPr lang="en-US" sz="3299" spc="-65" dirty="0" err="1">
                <a:solidFill>
                  <a:srgbClr val="000000"/>
                </a:solidFill>
                <a:latin typeface="Open Sans"/>
              </a:rPr>
              <a:t>Mise</a:t>
            </a:r>
            <a:r>
              <a:rPr lang="en-US" sz="3299" spc="-65" dirty="0">
                <a:solidFill>
                  <a:srgbClr val="000000"/>
                </a:solidFill>
                <a:latin typeface="Open Sans"/>
              </a:rPr>
              <a:t> en place du tri </a:t>
            </a:r>
            <a:r>
              <a:rPr lang="en-US" sz="3299" spc="-65" dirty="0" err="1">
                <a:solidFill>
                  <a:srgbClr val="000000"/>
                </a:solidFill>
                <a:latin typeface="Open Sans"/>
              </a:rPr>
              <a:t>sélectif</a:t>
            </a:r>
            <a:r>
              <a:rPr lang="en-US" sz="3299" spc="-65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99" spc="-65" dirty="0" err="1">
                <a:solidFill>
                  <a:srgbClr val="000000"/>
                </a:solidFill>
                <a:latin typeface="Open Sans"/>
              </a:rPr>
              <a:t>dans</a:t>
            </a:r>
            <a:r>
              <a:rPr lang="en-US" sz="3299" spc="-65" dirty="0">
                <a:solidFill>
                  <a:srgbClr val="000000"/>
                </a:solidFill>
                <a:latin typeface="Open Sans"/>
              </a:rPr>
              <a:t> la </a:t>
            </a:r>
            <a:r>
              <a:rPr lang="en-US" sz="3299" spc="-65" dirty="0" err="1">
                <a:solidFill>
                  <a:srgbClr val="000000"/>
                </a:solidFill>
                <a:latin typeface="Open Sans"/>
              </a:rPr>
              <a:t>cafétéria</a:t>
            </a:r>
            <a:r>
              <a:rPr lang="en-US" sz="3299" spc="-65" dirty="0">
                <a:solidFill>
                  <a:srgbClr val="000000"/>
                </a:solidFill>
                <a:latin typeface="Open Sans"/>
              </a:rPr>
              <a:t> en </a:t>
            </a:r>
            <a:r>
              <a:rPr lang="en-US" sz="3299" spc="-65" dirty="0" err="1">
                <a:solidFill>
                  <a:srgbClr val="000000"/>
                </a:solidFill>
                <a:latin typeface="Open Sans"/>
              </a:rPr>
              <a:t>substituant</a:t>
            </a:r>
            <a:r>
              <a:rPr lang="en-US" sz="3299" spc="-65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99" spc="-65" dirty="0" err="1">
                <a:solidFill>
                  <a:srgbClr val="000000"/>
                </a:solidFill>
                <a:latin typeface="Open Sans"/>
              </a:rPr>
              <a:t>certains</a:t>
            </a:r>
            <a:r>
              <a:rPr lang="en-US" sz="3299" spc="-65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99" spc="-65" dirty="0" err="1">
                <a:solidFill>
                  <a:srgbClr val="000000"/>
                </a:solidFill>
                <a:latin typeface="Open Sans"/>
              </a:rPr>
              <a:t>contenants</a:t>
            </a:r>
            <a:r>
              <a:rPr lang="en-US" sz="3299" spc="-65" dirty="0">
                <a:solidFill>
                  <a:srgbClr val="000000"/>
                </a:solidFill>
                <a:latin typeface="Open Sans"/>
              </a:rPr>
              <a:t>  </a:t>
            </a:r>
            <a:r>
              <a:rPr lang="en-US" sz="3299" spc="-65" dirty="0" err="1">
                <a:solidFill>
                  <a:srgbClr val="000000"/>
                </a:solidFill>
                <a:latin typeface="Open Sans"/>
              </a:rPr>
              <a:t>d’ordures</a:t>
            </a:r>
            <a:r>
              <a:rPr lang="en-US" sz="3299" spc="-65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99" spc="-65" dirty="0" err="1">
                <a:solidFill>
                  <a:srgbClr val="000000"/>
                </a:solidFill>
                <a:latin typeface="Open Sans"/>
              </a:rPr>
              <a:t>ménagères</a:t>
            </a:r>
            <a:endParaRPr lang="en-US" sz="3299" spc="-65" dirty="0">
              <a:solidFill>
                <a:srgbClr val="000000"/>
              </a:solidFill>
              <a:latin typeface="Open Sans"/>
            </a:endParaRPr>
          </a:p>
          <a:p>
            <a:pPr marL="712468" lvl="1" indent="-356234" algn="just">
              <a:lnSpc>
                <a:spcPts val="7787"/>
              </a:lnSpc>
              <a:buFont typeface="Arial"/>
              <a:buChar char="•"/>
            </a:pPr>
            <a:r>
              <a:rPr lang="en-US" sz="3299" spc="-65" dirty="0" err="1">
                <a:solidFill>
                  <a:srgbClr val="000000"/>
                </a:solidFill>
                <a:latin typeface="Open Sans"/>
              </a:rPr>
              <a:t>Déploiement</a:t>
            </a:r>
            <a:r>
              <a:rPr lang="en-US" sz="3299" spc="-65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99" spc="-65" dirty="0" err="1">
                <a:solidFill>
                  <a:srgbClr val="000000"/>
                </a:solidFill>
                <a:latin typeface="Open Sans"/>
              </a:rPr>
              <a:t>d’une</a:t>
            </a:r>
            <a:r>
              <a:rPr lang="en-US" sz="3299" spc="-65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99" spc="-65" dirty="0" err="1">
                <a:solidFill>
                  <a:srgbClr val="000000"/>
                </a:solidFill>
                <a:latin typeface="Open Sans"/>
              </a:rPr>
              <a:t>signalétique</a:t>
            </a:r>
            <a:r>
              <a:rPr lang="en-US" sz="3299" spc="-65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99" spc="-65" dirty="0" err="1">
                <a:solidFill>
                  <a:srgbClr val="000000"/>
                </a:solidFill>
                <a:latin typeface="Open Sans"/>
              </a:rPr>
              <a:t>adaptée</a:t>
            </a:r>
            <a:r>
              <a:rPr lang="en-US" sz="3299" spc="-65" dirty="0">
                <a:solidFill>
                  <a:srgbClr val="000000"/>
                </a:solidFill>
                <a:latin typeface="Open Sans"/>
              </a:rPr>
              <a:t> et des actions de </a:t>
            </a:r>
            <a:r>
              <a:rPr lang="en-US" sz="3299" spc="-65" dirty="0" err="1">
                <a:solidFill>
                  <a:srgbClr val="000000"/>
                </a:solidFill>
                <a:latin typeface="Open Sans"/>
              </a:rPr>
              <a:t>sensibilisation</a:t>
            </a:r>
            <a:endParaRPr lang="en-US" sz="3299" spc="-65" dirty="0">
              <a:solidFill>
                <a:srgbClr val="000000"/>
              </a:solidFill>
              <a:latin typeface="Open Sans"/>
            </a:endParaRPr>
          </a:p>
          <a:p>
            <a:pPr marL="712468" lvl="1" indent="-356234" algn="just">
              <a:lnSpc>
                <a:spcPts val="5774"/>
              </a:lnSpc>
              <a:buFont typeface="Arial"/>
              <a:buChar char="•"/>
            </a:pPr>
            <a:r>
              <a:rPr lang="en-US" sz="3299" spc="-65" dirty="0" err="1">
                <a:solidFill>
                  <a:srgbClr val="000000"/>
                </a:solidFill>
                <a:latin typeface="Open Sans"/>
              </a:rPr>
              <a:t>Organisation</a:t>
            </a:r>
            <a:r>
              <a:rPr lang="en-US" sz="3299" spc="-65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99" spc="-65" dirty="0" err="1">
                <a:solidFill>
                  <a:srgbClr val="000000"/>
                </a:solidFill>
                <a:latin typeface="Open Sans"/>
              </a:rPr>
              <a:t>d’une</a:t>
            </a:r>
            <a:r>
              <a:rPr lang="en-US" sz="3299" spc="-65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99" spc="-65" dirty="0" err="1">
                <a:solidFill>
                  <a:srgbClr val="000000"/>
                </a:solidFill>
                <a:latin typeface="Open Sans"/>
              </a:rPr>
              <a:t>réunion</a:t>
            </a:r>
            <a:r>
              <a:rPr lang="en-US" sz="3299" spc="-65" dirty="0">
                <a:solidFill>
                  <a:srgbClr val="000000"/>
                </a:solidFill>
                <a:latin typeface="Open Sans"/>
              </a:rPr>
              <a:t> pour </a:t>
            </a:r>
            <a:r>
              <a:rPr lang="en-US" sz="3299" spc="-65" dirty="0" err="1">
                <a:solidFill>
                  <a:srgbClr val="000000"/>
                </a:solidFill>
                <a:latin typeface="Open Sans"/>
              </a:rPr>
              <a:t>envisager</a:t>
            </a:r>
            <a:r>
              <a:rPr lang="en-US" sz="3299" spc="-65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99" spc="-65" dirty="0" err="1">
                <a:solidFill>
                  <a:srgbClr val="000000"/>
                </a:solidFill>
                <a:latin typeface="Open Sans"/>
              </a:rPr>
              <a:t>une</a:t>
            </a:r>
            <a:r>
              <a:rPr lang="en-US" sz="3299" spc="-65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99" spc="-65" dirty="0" err="1">
                <a:solidFill>
                  <a:srgbClr val="000000"/>
                </a:solidFill>
                <a:latin typeface="Open Sans"/>
              </a:rPr>
              <a:t>réorganisation</a:t>
            </a:r>
            <a:r>
              <a:rPr lang="en-US" sz="3299" spc="-65" dirty="0">
                <a:solidFill>
                  <a:srgbClr val="000000"/>
                </a:solidFill>
                <a:latin typeface="Open Sans"/>
              </a:rPr>
              <a:t> de la </a:t>
            </a:r>
            <a:r>
              <a:rPr lang="en-US" sz="3299" spc="-65" dirty="0" err="1">
                <a:solidFill>
                  <a:srgbClr val="000000"/>
                </a:solidFill>
                <a:latin typeface="Open Sans"/>
              </a:rPr>
              <a:t>gestion</a:t>
            </a:r>
            <a:r>
              <a:rPr lang="en-US" sz="3299" spc="-65" dirty="0">
                <a:solidFill>
                  <a:srgbClr val="000000"/>
                </a:solidFill>
                <a:latin typeface="Open Sans"/>
              </a:rPr>
              <a:t> des </a:t>
            </a:r>
            <a:r>
              <a:rPr lang="en-US" sz="3299" spc="-65" dirty="0" err="1">
                <a:solidFill>
                  <a:srgbClr val="000000"/>
                </a:solidFill>
                <a:latin typeface="Open Sans"/>
              </a:rPr>
              <a:t>poubelles</a:t>
            </a:r>
            <a:r>
              <a:rPr lang="en-US" sz="3299" spc="-65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99" spc="-65" dirty="0" err="1">
                <a:solidFill>
                  <a:srgbClr val="000000"/>
                </a:solidFill>
                <a:latin typeface="Open Sans"/>
              </a:rPr>
              <a:t>dans</a:t>
            </a:r>
            <a:r>
              <a:rPr lang="en-US" sz="3299" spc="-65" dirty="0">
                <a:solidFill>
                  <a:srgbClr val="000000"/>
                </a:solidFill>
                <a:latin typeface="Open Sans"/>
              </a:rPr>
              <a:t> la </a:t>
            </a:r>
            <a:r>
              <a:rPr lang="en-US" sz="3299" spc="-65" dirty="0" err="1">
                <a:solidFill>
                  <a:srgbClr val="000000"/>
                </a:solidFill>
                <a:latin typeface="Open Sans"/>
              </a:rPr>
              <a:t>cafétéria</a:t>
            </a:r>
            <a:r>
              <a:rPr lang="en-US" sz="3299" spc="-65" dirty="0">
                <a:solidFill>
                  <a:srgbClr val="000000"/>
                </a:solidFill>
                <a:latin typeface="Open Sans"/>
              </a:rPr>
              <a:t>.</a:t>
            </a:r>
          </a:p>
          <a:p>
            <a:pPr algn="just">
              <a:lnSpc>
                <a:spcPts val="7787"/>
              </a:lnSpc>
            </a:pPr>
            <a:endParaRPr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5132329">
            <a:off x="14972805" y="-98275"/>
            <a:ext cx="5091816" cy="297022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321793">
            <a:off x="-1517208" y="7514546"/>
            <a:ext cx="5091816" cy="2970226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1653947" y="1028700"/>
            <a:ext cx="1219200" cy="1219200"/>
          </a:xfrm>
          <a:custGeom>
            <a:avLst/>
            <a:gdLst/>
            <a:ahLst/>
            <a:cxnLst/>
            <a:rect l="l" t="t" r="r" b="b"/>
            <a:pathLst>
              <a:path w="1219200" h="1219200">
                <a:moveTo>
                  <a:pt x="0" y="0"/>
                </a:moveTo>
                <a:lnTo>
                  <a:pt x="1219200" y="0"/>
                </a:lnTo>
                <a:lnTo>
                  <a:pt x="1219200" y="1219200"/>
                </a:lnTo>
                <a:lnTo>
                  <a:pt x="0" y="12192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643274" y="785782"/>
            <a:ext cx="10912912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  <a:spcBef>
                <a:spcPct val="0"/>
              </a:spcBef>
            </a:pPr>
            <a:r>
              <a:rPr lang="en-US" sz="8000" spc="-160" dirty="0">
                <a:solidFill>
                  <a:srgbClr val="48B281"/>
                </a:solidFill>
                <a:latin typeface="Antonio Bold"/>
              </a:rPr>
              <a:t>Propositions </a:t>
            </a:r>
            <a:r>
              <a:rPr lang="en-US" sz="8000" spc="-160" dirty="0" err="1">
                <a:solidFill>
                  <a:srgbClr val="48B281"/>
                </a:solidFill>
                <a:latin typeface="Antonio Bold"/>
              </a:rPr>
              <a:t>d’améliorations</a:t>
            </a:r>
            <a:endParaRPr lang="en-US" sz="8000" spc="-160" dirty="0">
              <a:solidFill>
                <a:srgbClr val="48B281"/>
              </a:solidFill>
              <a:latin typeface="Antonio Bold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0" y="8882062"/>
            <a:ext cx="18288000" cy="1404938"/>
          </a:xfrm>
          <a:prstGeom prst="rect">
            <a:avLst/>
          </a:prstGeom>
          <a:solidFill>
            <a:srgbClr val="48B281"/>
          </a:solidFill>
        </p:spPr>
      </p:sp>
      <p:sp>
        <p:nvSpPr>
          <p:cNvPr id="8" name="AutoShape 8"/>
          <p:cNvSpPr/>
          <p:nvPr/>
        </p:nvSpPr>
        <p:spPr>
          <a:xfrm>
            <a:off x="0" y="8882062"/>
            <a:ext cx="18288000" cy="1404938"/>
          </a:xfrm>
          <a:prstGeom prst="rect">
            <a:avLst/>
          </a:prstGeom>
          <a:solidFill>
            <a:srgbClr val="48B281"/>
          </a:solidFill>
        </p:spPr>
      </p:sp>
      <p:sp>
        <p:nvSpPr>
          <p:cNvPr id="9" name="Freeform 9"/>
          <p:cNvSpPr/>
          <p:nvPr/>
        </p:nvSpPr>
        <p:spPr>
          <a:xfrm>
            <a:off x="11325418" y="9033743"/>
            <a:ext cx="1698559" cy="1101576"/>
          </a:xfrm>
          <a:custGeom>
            <a:avLst/>
            <a:gdLst/>
            <a:ahLst/>
            <a:cxnLst/>
            <a:rect l="l" t="t" r="r" b="b"/>
            <a:pathLst>
              <a:path w="1698559" h="1101576">
                <a:moveTo>
                  <a:pt x="0" y="0"/>
                </a:moveTo>
                <a:lnTo>
                  <a:pt x="1698559" y="0"/>
                </a:lnTo>
                <a:lnTo>
                  <a:pt x="1698559" y="1101576"/>
                </a:lnTo>
                <a:lnTo>
                  <a:pt x="0" y="11015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362211" y="9261072"/>
            <a:ext cx="2399696" cy="646918"/>
          </a:xfrm>
          <a:custGeom>
            <a:avLst/>
            <a:gdLst/>
            <a:ahLst/>
            <a:cxnLst/>
            <a:rect l="l" t="t" r="r" b="b"/>
            <a:pathLst>
              <a:path w="2399696" h="646918">
                <a:moveTo>
                  <a:pt x="0" y="0"/>
                </a:moveTo>
                <a:lnTo>
                  <a:pt x="2399696" y="0"/>
                </a:lnTo>
                <a:lnTo>
                  <a:pt x="2399696" y="646918"/>
                </a:lnTo>
                <a:lnTo>
                  <a:pt x="0" y="6469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104807" y="9098168"/>
            <a:ext cx="1899968" cy="809822"/>
          </a:xfrm>
          <a:custGeom>
            <a:avLst/>
            <a:gdLst/>
            <a:ahLst/>
            <a:cxnLst/>
            <a:rect l="l" t="t" r="r" b="b"/>
            <a:pathLst>
              <a:path w="1899968" h="809822">
                <a:moveTo>
                  <a:pt x="0" y="0"/>
                </a:moveTo>
                <a:lnTo>
                  <a:pt x="1899968" y="0"/>
                </a:lnTo>
                <a:lnTo>
                  <a:pt x="1899968" y="809822"/>
                </a:lnTo>
                <a:lnTo>
                  <a:pt x="0" y="8098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10530" y="9212065"/>
            <a:ext cx="253722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FFFFF"/>
                </a:solidFill>
                <a:latin typeface="Open Sans Bold"/>
              </a:rPr>
              <a:t>9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1523</Words>
  <Application>Microsoft Office PowerPoint</Application>
  <PresentationFormat>Personnalisé</PresentationFormat>
  <Paragraphs>397</Paragraphs>
  <Slides>42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42</vt:i4>
      </vt:variant>
    </vt:vector>
  </HeadingPairs>
  <TitlesOfParts>
    <vt:vector size="52" baseType="lpstr">
      <vt:lpstr>Arial</vt:lpstr>
      <vt:lpstr>Antonio Bold</vt:lpstr>
      <vt:lpstr>Open Sans</vt:lpstr>
      <vt:lpstr>Open Sans Bold</vt:lpstr>
      <vt:lpstr>Calibri</vt:lpstr>
      <vt:lpstr>Antonio</vt:lpstr>
      <vt:lpstr>Open Sans Bold Italics</vt:lpstr>
      <vt:lpstr>DM Sans</vt:lpstr>
      <vt:lpstr>DM Sans Bold</vt:lpstr>
      <vt:lpstr>Office Theme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diagnostic Lycée Sud du Mans</dc:title>
  <cp:lastModifiedBy>Caro B</cp:lastModifiedBy>
  <cp:revision>3</cp:revision>
  <dcterms:created xsi:type="dcterms:W3CDTF">2006-08-16T00:00:00Z</dcterms:created>
  <dcterms:modified xsi:type="dcterms:W3CDTF">2024-02-19T22:34:30Z</dcterms:modified>
  <dc:identifier>DAF77ERANtc</dc:identifier>
</cp:coreProperties>
</file>